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aveSubsetFonts="1" autoCompressPictures="0">
  <p:sldMasterIdLst>
    <p:sldMasterId id="2147483708" r:id="rId1"/>
  </p:sldMasterIdLst>
  <p:notesMasterIdLst>
    <p:notesMasterId r:id="rId96"/>
  </p:notesMasterIdLst>
  <p:sldIdLst>
    <p:sldId id="257" r:id="rId2"/>
    <p:sldId id="258" r:id="rId3"/>
    <p:sldId id="263" r:id="rId4"/>
    <p:sldId id="261" r:id="rId5"/>
    <p:sldId id="264" r:id="rId6"/>
    <p:sldId id="262" r:id="rId7"/>
    <p:sldId id="391" r:id="rId8"/>
    <p:sldId id="384" r:id="rId9"/>
    <p:sldId id="324" r:id="rId10"/>
    <p:sldId id="265" r:id="rId11"/>
    <p:sldId id="385" r:id="rId12"/>
    <p:sldId id="370" r:id="rId13"/>
    <p:sldId id="319" r:id="rId14"/>
    <p:sldId id="266" r:id="rId15"/>
    <p:sldId id="325" r:id="rId16"/>
    <p:sldId id="267" r:id="rId17"/>
    <p:sldId id="320" r:id="rId18"/>
    <p:sldId id="362" r:id="rId19"/>
    <p:sldId id="326" r:id="rId20"/>
    <p:sldId id="268" r:id="rId21"/>
    <p:sldId id="321" r:id="rId22"/>
    <p:sldId id="363" r:id="rId23"/>
    <p:sldId id="269" r:id="rId24"/>
    <p:sldId id="327" r:id="rId25"/>
    <p:sldId id="270" r:id="rId26"/>
    <p:sldId id="386" r:id="rId27"/>
    <p:sldId id="364" r:id="rId28"/>
    <p:sldId id="322" r:id="rId29"/>
    <p:sldId id="365" r:id="rId30"/>
    <p:sldId id="328" r:id="rId31"/>
    <p:sldId id="271" r:id="rId32"/>
    <p:sldId id="366" r:id="rId33"/>
    <p:sldId id="323" r:id="rId34"/>
    <p:sldId id="272" r:id="rId35"/>
    <p:sldId id="329" r:id="rId36"/>
    <p:sldId id="273" r:id="rId37"/>
    <p:sldId id="387" r:id="rId38"/>
    <p:sldId id="274" r:id="rId39"/>
    <p:sldId id="275" r:id="rId40"/>
    <p:sldId id="330" r:id="rId41"/>
    <p:sldId id="332" r:id="rId42"/>
    <p:sldId id="292" r:id="rId43"/>
    <p:sldId id="293" r:id="rId44"/>
    <p:sldId id="389" r:id="rId45"/>
    <p:sldId id="367" r:id="rId46"/>
    <p:sldId id="295" r:id="rId47"/>
    <p:sldId id="343" r:id="rId48"/>
    <p:sldId id="333" r:id="rId49"/>
    <p:sldId id="296" r:id="rId50"/>
    <p:sldId id="297" r:id="rId51"/>
    <p:sldId id="334" r:id="rId52"/>
    <p:sldId id="298" r:id="rId53"/>
    <p:sldId id="368" r:id="rId54"/>
    <p:sldId id="346" r:id="rId55"/>
    <p:sldId id="369" r:id="rId56"/>
    <p:sldId id="347" r:id="rId57"/>
    <p:sldId id="348" r:id="rId58"/>
    <p:sldId id="344" r:id="rId59"/>
    <p:sldId id="300" r:id="rId60"/>
    <p:sldId id="301" r:id="rId61"/>
    <p:sldId id="349" r:id="rId62"/>
    <p:sldId id="350" r:id="rId63"/>
    <p:sldId id="351" r:id="rId64"/>
    <p:sldId id="335" r:id="rId65"/>
    <p:sldId id="302" r:id="rId66"/>
    <p:sldId id="371" r:id="rId67"/>
    <p:sldId id="303" r:id="rId68"/>
    <p:sldId id="354" r:id="rId69"/>
    <p:sldId id="336" r:id="rId70"/>
    <p:sldId id="305" r:id="rId71"/>
    <p:sldId id="306" r:id="rId72"/>
    <p:sldId id="352" r:id="rId73"/>
    <p:sldId id="337" r:id="rId74"/>
    <p:sldId id="307" r:id="rId75"/>
    <p:sldId id="308" r:id="rId76"/>
    <p:sldId id="309" r:id="rId77"/>
    <p:sldId id="310" r:id="rId78"/>
    <p:sldId id="311" r:id="rId79"/>
    <p:sldId id="312" r:id="rId80"/>
    <p:sldId id="372" r:id="rId81"/>
    <p:sldId id="379" r:id="rId82"/>
    <p:sldId id="313" r:id="rId83"/>
    <p:sldId id="380" r:id="rId84"/>
    <p:sldId id="339" r:id="rId85"/>
    <p:sldId id="392" r:id="rId86"/>
    <p:sldId id="381" r:id="rId87"/>
    <p:sldId id="340" r:id="rId88"/>
    <p:sldId id="393" r:id="rId89"/>
    <p:sldId id="382" r:id="rId90"/>
    <p:sldId id="317" r:id="rId91"/>
    <p:sldId id="394" r:id="rId92"/>
    <p:sldId id="383" r:id="rId93"/>
    <p:sldId id="361" r:id="rId94"/>
    <p:sldId id="373"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ssa,Awad" initials="M" lastIdx="1" clrIdx="0"/>
  <p:cmAuthor id="2" name="Awad Mussa" initials="AM" lastIdx="1" clrIdx="1"/>
  <p:cmAuthor id="3" name="Awad Mussa" initials="AM [2]" lastIdx="1" clrIdx="2"/>
  <p:cmAuthor id="4" name="Awad Mussa" initials="AM [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B7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00"/>
    <p:restoredTop sz="90812"/>
  </p:normalViewPr>
  <p:slideViewPr>
    <p:cSldViewPr snapToGrid="0" snapToObjects="1">
      <p:cViewPr varScale="1">
        <p:scale>
          <a:sx n="114" d="100"/>
          <a:sy n="114" d="100"/>
        </p:scale>
        <p:origin x="1408"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7" d="100"/>
          <a:sy n="77" d="100"/>
        </p:scale>
        <p:origin x="2264"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4552B0-EE81-2E4A-8E17-0C28CC23E95E}" type="datetimeFigureOut">
              <a:rPr lang="en-US" smtClean="0"/>
              <a:t>4/5/22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3F87D-E088-4C49-9C96-AD1022634A04}" type="slidenum">
              <a:rPr lang="en-US" smtClean="0"/>
              <a:t>‹#›</a:t>
            </a:fld>
            <a:endParaRPr lang="en-US"/>
          </a:p>
        </p:txBody>
      </p:sp>
    </p:spTree>
    <p:extLst>
      <p:ext uri="{BB962C8B-B14F-4D97-AF65-F5344CB8AC3E}">
        <p14:creationId xmlns:p14="http://schemas.microsoft.com/office/powerpoint/2010/main" val="955820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3F87D-E088-4C49-9C96-AD1022634A04}" type="slidenum">
              <a:rPr lang="en-US" smtClean="0"/>
              <a:t>2</a:t>
            </a:fld>
            <a:endParaRPr lang="en-US"/>
          </a:p>
        </p:txBody>
      </p:sp>
    </p:spTree>
    <p:extLst>
      <p:ext uri="{BB962C8B-B14F-4D97-AF65-F5344CB8AC3E}">
        <p14:creationId xmlns:p14="http://schemas.microsoft.com/office/powerpoint/2010/main" val="646632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3F87D-E088-4C49-9C96-AD1022634A04}" type="slidenum">
              <a:rPr lang="en-US" smtClean="0"/>
              <a:t>50</a:t>
            </a:fld>
            <a:endParaRPr lang="en-US"/>
          </a:p>
        </p:txBody>
      </p:sp>
    </p:spTree>
    <p:extLst>
      <p:ext uri="{BB962C8B-B14F-4D97-AF65-F5344CB8AC3E}">
        <p14:creationId xmlns:p14="http://schemas.microsoft.com/office/powerpoint/2010/main" val="1526673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Sec09 Apr04</a:t>
            </a:r>
          </a:p>
        </p:txBody>
      </p:sp>
      <p:sp>
        <p:nvSpPr>
          <p:cNvPr id="4" name="Slide Number Placeholder 3"/>
          <p:cNvSpPr>
            <a:spLocks noGrp="1"/>
          </p:cNvSpPr>
          <p:nvPr>
            <p:ph type="sldNum" sz="quarter" idx="10"/>
          </p:nvPr>
        </p:nvSpPr>
        <p:spPr/>
        <p:txBody>
          <a:bodyPr/>
          <a:lstStyle/>
          <a:p>
            <a:fld id="{3973F87D-E088-4C49-9C96-AD1022634A04}" type="slidenum">
              <a:rPr lang="en-US" smtClean="0"/>
              <a:t>52</a:t>
            </a:fld>
            <a:endParaRPr lang="en-US"/>
          </a:p>
        </p:txBody>
      </p:sp>
    </p:spTree>
    <p:extLst>
      <p:ext uri="{BB962C8B-B14F-4D97-AF65-F5344CB8AC3E}">
        <p14:creationId xmlns:p14="http://schemas.microsoft.com/office/powerpoint/2010/main" val="2092548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www.c-jump.com</a:t>
            </a:r>
            <a:r>
              <a:rPr lang="en-US" dirty="0"/>
              <a:t>/CIS77/</a:t>
            </a:r>
            <a:r>
              <a:rPr lang="en-US" dirty="0" err="1"/>
              <a:t>MLabs</a:t>
            </a:r>
            <a:r>
              <a:rPr lang="en-US" dirty="0"/>
              <a:t>/M11arithmetic/lecture.html#M11_0060_imul_instruction</a:t>
            </a:r>
          </a:p>
        </p:txBody>
      </p:sp>
      <p:sp>
        <p:nvSpPr>
          <p:cNvPr id="4" name="Slide Number Placeholder 3"/>
          <p:cNvSpPr>
            <a:spLocks noGrp="1"/>
          </p:cNvSpPr>
          <p:nvPr>
            <p:ph type="sldNum" sz="quarter" idx="10"/>
          </p:nvPr>
        </p:nvSpPr>
        <p:spPr/>
        <p:txBody>
          <a:bodyPr/>
          <a:lstStyle/>
          <a:p>
            <a:fld id="{3973F87D-E088-4C49-9C96-AD1022634A04}" type="slidenum">
              <a:rPr lang="en-US" smtClean="0"/>
              <a:t>53</a:t>
            </a:fld>
            <a:endParaRPr lang="en-US"/>
          </a:p>
        </p:txBody>
      </p:sp>
    </p:spTree>
    <p:extLst>
      <p:ext uri="{BB962C8B-B14F-4D97-AF65-F5344CB8AC3E}">
        <p14:creationId xmlns:p14="http://schemas.microsoft.com/office/powerpoint/2010/main" val="1024467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www.c-jump.com</a:t>
            </a:r>
            <a:r>
              <a:rPr lang="en-US" dirty="0"/>
              <a:t>/CIS77/</a:t>
            </a:r>
            <a:r>
              <a:rPr lang="en-US" dirty="0" err="1"/>
              <a:t>MLabs</a:t>
            </a:r>
            <a:r>
              <a:rPr lang="en-US" dirty="0"/>
              <a:t>/M11arithmetic/lecture.html#M11_0060_imul_instruction</a:t>
            </a:r>
          </a:p>
        </p:txBody>
      </p:sp>
      <p:sp>
        <p:nvSpPr>
          <p:cNvPr id="4" name="Slide Number Placeholder 3"/>
          <p:cNvSpPr>
            <a:spLocks noGrp="1"/>
          </p:cNvSpPr>
          <p:nvPr>
            <p:ph type="sldNum" sz="quarter" idx="10"/>
          </p:nvPr>
        </p:nvSpPr>
        <p:spPr/>
        <p:txBody>
          <a:bodyPr/>
          <a:lstStyle/>
          <a:p>
            <a:fld id="{3973F87D-E088-4C49-9C96-AD1022634A04}" type="slidenum">
              <a:rPr lang="en-US" smtClean="0"/>
              <a:t>54</a:t>
            </a:fld>
            <a:endParaRPr lang="en-US"/>
          </a:p>
        </p:txBody>
      </p:sp>
    </p:spTree>
    <p:extLst>
      <p:ext uri="{BB962C8B-B14F-4D97-AF65-F5344CB8AC3E}">
        <p14:creationId xmlns:p14="http://schemas.microsoft.com/office/powerpoint/2010/main" val="374699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X 48</a:t>
            </a:r>
            <a:r>
              <a:rPr lang="en-US" baseline="0" dirty="0"/>
              <a:t> = 192 (Range of sign number is -128 to -1, so this out of range and OF=1)</a:t>
            </a:r>
            <a:endParaRPr lang="en-US" dirty="0"/>
          </a:p>
        </p:txBody>
      </p:sp>
      <p:sp>
        <p:nvSpPr>
          <p:cNvPr id="4" name="Slide Number Placeholder 3"/>
          <p:cNvSpPr>
            <a:spLocks noGrp="1"/>
          </p:cNvSpPr>
          <p:nvPr>
            <p:ph type="sldNum" sz="quarter" idx="10"/>
          </p:nvPr>
        </p:nvSpPr>
        <p:spPr/>
        <p:txBody>
          <a:bodyPr/>
          <a:lstStyle/>
          <a:p>
            <a:fld id="{3973F87D-E088-4C49-9C96-AD1022634A04}" type="slidenum">
              <a:rPr lang="en-US" smtClean="0"/>
              <a:t>59</a:t>
            </a:fld>
            <a:endParaRPr lang="en-US"/>
          </a:p>
        </p:txBody>
      </p:sp>
    </p:spTree>
    <p:extLst>
      <p:ext uri="{BB962C8B-B14F-4D97-AF65-F5344CB8AC3E}">
        <p14:creationId xmlns:p14="http://schemas.microsoft.com/office/powerpoint/2010/main" val="101289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mn-lt"/>
              </a:rPr>
              <a:t>4823424 X 423 = </a:t>
            </a:r>
            <a:r>
              <a:rPr lang="is-IS" altLang="en-US" sz="1200" dirty="0">
                <a:latin typeface="+mn-lt"/>
              </a:rPr>
              <a:t>2040308352</a:t>
            </a:r>
            <a:endParaRPr lang="en-US" altLang="en-US" sz="1200" dirty="0">
              <a:latin typeface="+mn-lt"/>
            </a:endParaRPr>
          </a:p>
          <a:p>
            <a:r>
              <a:rPr lang="en-US" dirty="0"/>
              <a:t> </a:t>
            </a:r>
          </a:p>
          <a:p>
            <a:r>
              <a:rPr lang="en-US" dirty="0"/>
              <a:t>2^32 / 2 =</a:t>
            </a:r>
            <a:r>
              <a:rPr lang="cs-CZ" dirty="0"/>
              <a:t>2147483648</a:t>
            </a:r>
            <a:endParaRPr lang="en-US" dirty="0"/>
          </a:p>
        </p:txBody>
      </p:sp>
      <p:sp>
        <p:nvSpPr>
          <p:cNvPr id="4" name="Slide Number Placeholder 3"/>
          <p:cNvSpPr>
            <a:spLocks noGrp="1"/>
          </p:cNvSpPr>
          <p:nvPr>
            <p:ph type="sldNum" sz="quarter" idx="10"/>
          </p:nvPr>
        </p:nvSpPr>
        <p:spPr/>
        <p:txBody>
          <a:bodyPr/>
          <a:lstStyle/>
          <a:p>
            <a:fld id="{3973F87D-E088-4C49-9C96-AD1022634A04}" type="slidenum">
              <a:rPr lang="en-US" smtClean="0"/>
              <a:t>60</a:t>
            </a:fld>
            <a:endParaRPr lang="en-US"/>
          </a:p>
        </p:txBody>
      </p:sp>
    </p:spTree>
    <p:extLst>
      <p:ext uri="{BB962C8B-B14F-4D97-AF65-F5344CB8AC3E}">
        <p14:creationId xmlns:p14="http://schemas.microsoft.com/office/powerpoint/2010/main" val="328176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8760h X 100= </a:t>
            </a:r>
            <a:r>
              <a:rPr lang="fi-FI" dirty="0"/>
              <a:t>0x876000</a:t>
            </a:r>
            <a:endParaRPr lang="cs-CZ" dirty="0"/>
          </a:p>
          <a:p>
            <a:r>
              <a:rPr lang="cs-CZ" dirty="0"/>
              <a:t>2^16/2 = </a:t>
            </a:r>
            <a:r>
              <a:rPr lang="is-IS" dirty="0"/>
              <a:t>32768</a:t>
            </a:r>
          </a:p>
          <a:p>
            <a:pPr marL="0" marR="0" indent="0" algn="l" defTabSz="914400" rtl="0" eaLnBrk="1" fontAlgn="auto" latinLnBrk="0" hangingPunct="1">
              <a:lnSpc>
                <a:spcPct val="100000"/>
              </a:lnSpc>
              <a:spcBef>
                <a:spcPts val="0"/>
              </a:spcBef>
              <a:spcAft>
                <a:spcPts val="0"/>
              </a:spcAft>
              <a:buClrTx/>
              <a:buSzTx/>
              <a:buFontTx/>
              <a:buNone/>
              <a:tabLst/>
              <a:defRPr/>
            </a:pPr>
            <a:r>
              <a:rPr lang="fi-FI" dirty="0"/>
              <a:t>0x876000 = 8871936 (</a:t>
            </a:r>
            <a:r>
              <a:rPr lang="fi-FI" dirty="0" err="1"/>
              <a:t>decemal</a:t>
            </a:r>
            <a:r>
              <a:rPr lang="fi-FI" dirty="0"/>
              <a:t>)</a:t>
            </a:r>
            <a:endParaRPr lang="cs-CZ" dirty="0"/>
          </a:p>
          <a:p>
            <a:endParaRPr lang="en-US" dirty="0"/>
          </a:p>
        </p:txBody>
      </p:sp>
      <p:sp>
        <p:nvSpPr>
          <p:cNvPr id="4" name="Slide Number Placeholder 3"/>
          <p:cNvSpPr>
            <a:spLocks noGrp="1"/>
          </p:cNvSpPr>
          <p:nvPr>
            <p:ph type="sldNum" sz="quarter" idx="10"/>
          </p:nvPr>
        </p:nvSpPr>
        <p:spPr/>
        <p:txBody>
          <a:bodyPr/>
          <a:lstStyle/>
          <a:p>
            <a:fld id="{3973F87D-E088-4C49-9C96-AD1022634A04}" type="slidenum">
              <a:rPr lang="en-US" smtClean="0"/>
              <a:t>61</a:t>
            </a:fld>
            <a:endParaRPr lang="en-US"/>
          </a:p>
        </p:txBody>
      </p:sp>
    </p:spTree>
    <p:extLst>
      <p:ext uri="{BB962C8B-B14F-4D97-AF65-F5344CB8AC3E}">
        <p14:creationId xmlns:p14="http://schemas.microsoft.com/office/powerpoint/2010/main" val="326086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 OCT24,4P</a:t>
            </a:r>
          </a:p>
        </p:txBody>
      </p:sp>
      <p:sp>
        <p:nvSpPr>
          <p:cNvPr id="4" name="Slide Number Placeholder 3"/>
          <p:cNvSpPr>
            <a:spLocks noGrp="1"/>
          </p:cNvSpPr>
          <p:nvPr>
            <p:ph type="sldNum" sz="quarter" idx="10"/>
          </p:nvPr>
        </p:nvSpPr>
        <p:spPr/>
        <p:txBody>
          <a:bodyPr/>
          <a:lstStyle/>
          <a:p>
            <a:fld id="{3973F87D-E088-4C49-9C96-AD1022634A04}" type="slidenum">
              <a:rPr lang="en-US" smtClean="0"/>
              <a:t>65</a:t>
            </a:fld>
            <a:endParaRPr lang="en-US"/>
          </a:p>
        </p:txBody>
      </p:sp>
    </p:spTree>
    <p:extLst>
      <p:ext uri="{BB962C8B-B14F-4D97-AF65-F5344CB8AC3E}">
        <p14:creationId xmlns:p14="http://schemas.microsoft.com/office/powerpoint/2010/main" val="559089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3973F87D-E088-4C49-9C96-AD1022634A04}" type="slidenum">
              <a:rPr lang="en-US" smtClean="0"/>
              <a:t>85</a:t>
            </a:fld>
            <a:endParaRPr lang="en-US"/>
          </a:p>
        </p:txBody>
      </p:sp>
    </p:spTree>
    <p:extLst>
      <p:ext uri="{BB962C8B-B14F-4D97-AF65-F5344CB8AC3E}">
        <p14:creationId xmlns:p14="http://schemas.microsoft.com/office/powerpoint/2010/main" val="1680403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3973F87D-E088-4C49-9C96-AD1022634A04}" type="slidenum">
              <a:rPr lang="en-US" smtClean="0"/>
              <a:t>87</a:t>
            </a:fld>
            <a:endParaRPr lang="en-US"/>
          </a:p>
        </p:txBody>
      </p:sp>
    </p:spTree>
    <p:extLst>
      <p:ext uri="{BB962C8B-B14F-4D97-AF65-F5344CB8AC3E}">
        <p14:creationId xmlns:p14="http://schemas.microsoft.com/office/powerpoint/2010/main" val="1024721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73F87D-E088-4C49-9C96-AD1022634A04}" type="slidenum">
              <a:rPr lang="en-US" smtClean="0"/>
              <a:t>3</a:t>
            </a:fld>
            <a:endParaRPr lang="en-US"/>
          </a:p>
        </p:txBody>
      </p:sp>
    </p:spTree>
    <p:extLst>
      <p:ext uri="{BB962C8B-B14F-4D97-AF65-F5344CB8AC3E}">
        <p14:creationId xmlns:p14="http://schemas.microsoft.com/office/powerpoint/2010/main" val="255827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73F87D-E088-4C49-9C96-AD1022634A04}" type="slidenum">
              <a:rPr lang="en-US" smtClean="0"/>
              <a:t>94</a:t>
            </a:fld>
            <a:endParaRPr lang="en-US"/>
          </a:p>
        </p:txBody>
      </p:sp>
    </p:spTree>
    <p:extLst>
      <p:ext uri="{BB962C8B-B14F-4D97-AF65-F5344CB8AC3E}">
        <p14:creationId xmlns:p14="http://schemas.microsoft.com/office/powerpoint/2010/main" val="1966624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-80 =  10110000</a:t>
            </a:r>
          </a:p>
        </p:txBody>
      </p:sp>
      <p:sp>
        <p:nvSpPr>
          <p:cNvPr id="4" name="Slide Number Placeholder 3"/>
          <p:cNvSpPr>
            <a:spLocks noGrp="1"/>
          </p:cNvSpPr>
          <p:nvPr>
            <p:ph type="sldNum" sz="quarter" idx="10"/>
          </p:nvPr>
        </p:nvSpPr>
        <p:spPr/>
        <p:txBody>
          <a:bodyPr/>
          <a:lstStyle/>
          <a:p>
            <a:fld id="{3973F87D-E088-4C49-9C96-AD1022634A04}" type="slidenum">
              <a:rPr lang="en-US" smtClean="0"/>
              <a:t>22</a:t>
            </a:fld>
            <a:endParaRPr lang="en-US"/>
          </a:p>
        </p:txBody>
      </p:sp>
    </p:spTree>
    <p:extLst>
      <p:ext uri="{BB962C8B-B14F-4D97-AF65-F5344CB8AC3E}">
        <p14:creationId xmlns:p14="http://schemas.microsoft.com/office/powerpoint/2010/main" val="1406409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-80 =  10110000</a:t>
            </a:r>
          </a:p>
        </p:txBody>
      </p:sp>
      <p:sp>
        <p:nvSpPr>
          <p:cNvPr id="4" name="Slide Number Placeholder 3"/>
          <p:cNvSpPr>
            <a:spLocks noGrp="1"/>
          </p:cNvSpPr>
          <p:nvPr>
            <p:ph type="sldNum" sz="quarter" idx="10"/>
          </p:nvPr>
        </p:nvSpPr>
        <p:spPr/>
        <p:txBody>
          <a:bodyPr/>
          <a:lstStyle/>
          <a:p>
            <a:fld id="{3973F87D-E088-4C49-9C96-AD1022634A04}" type="slidenum">
              <a:rPr lang="en-US" smtClean="0"/>
              <a:t>23</a:t>
            </a:fld>
            <a:endParaRPr lang="en-US"/>
          </a:p>
        </p:txBody>
      </p:sp>
    </p:spTree>
    <p:extLst>
      <p:ext uri="{BB962C8B-B14F-4D97-AF65-F5344CB8AC3E}">
        <p14:creationId xmlns:p14="http://schemas.microsoft.com/office/powerpoint/2010/main" val="267298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73F87D-E088-4C49-9C96-AD1022634A04}" type="slidenum">
              <a:rPr lang="en-US" smtClean="0"/>
              <a:t>42</a:t>
            </a:fld>
            <a:endParaRPr lang="en-US"/>
          </a:p>
        </p:txBody>
      </p:sp>
    </p:spTree>
    <p:extLst>
      <p:ext uri="{BB962C8B-B14F-4D97-AF65-F5344CB8AC3E}">
        <p14:creationId xmlns:p14="http://schemas.microsoft.com/office/powerpoint/2010/main" val="1974434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EDX: The Data Register</a:t>
            </a:r>
          </a:p>
          <a:p>
            <a:r>
              <a:rPr lang="en-US" sz="1200" b="0" i="0" kern="1200" dirty="0">
                <a:solidFill>
                  <a:schemeClr val="tx1"/>
                </a:solidFill>
                <a:effectLst/>
                <a:latin typeface="+mn-lt"/>
                <a:ea typeface="+mn-ea"/>
                <a:cs typeface="+mn-cs"/>
              </a:rPr>
              <a:t>Of the seven remaining general-purpose registers, the data register, EDX, is most closely tied to the accumulator. Instructions that deal with over sized data items, such as multiplication, division, CWD, and CDQ, store the most significant bits in the data register and the least significant bits in the accumulator. In a sense, the data register is the 64-bit extension of the accumulator. The data register also plays a part in IO instructions. In this case, the accumulator holds the data to read or write from the port, and the data register holds the port address.</a:t>
            </a:r>
          </a:p>
          <a:p>
            <a:endParaRPr lang="en-US" dirty="0"/>
          </a:p>
          <a:p>
            <a:r>
              <a:rPr lang="en-US" sz="1200" b="0" i="0" kern="1200" dirty="0">
                <a:solidFill>
                  <a:schemeClr val="tx1"/>
                </a:solidFill>
                <a:effectLst/>
                <a:latin typeface="+mn-lt"/>
                <a:ea typeface="+mn-ea"/>
                <a:cs typeface="+mn-cs"/>
              </a:rPr>
              <a:t>EAX - All major calculations take place in EAX, making it similar to a dedicated accumulator register.</a:t>
            </a:r>
          </a:p>
          <a:p>
            <a:r>
              <a:rPr lang="en-US" sz="1200" b="0" i="0" kern="1200" dirty="0">
                <a:solidFill>
                  <a:schemeClr val="tx1"/>
                </a:solidFill>
                <a:effectLst/>
                <a:latin typeface="+mn-lt"/>
                <a:ea typeface="+mn-ea"/>
                <a:cs typeface="+mn-cs"/>
              </a:rPr>
              <a:t>EDX - The data register is the an extension to the accumulator. It is most useful for storing data related to the accumulator's current calculation.</a:t>
            </a:r>
          </a:p>
          <a:p>
            <a:r>
              <a:rPr lang="en-US" sz="1200" b="0" i="0" kern="1200" dirty="0">
                <a:solidFill>
                  <a:schemeClr val="tx1"/>
                </a:solidFill>
                <a:effectLst/>
                <a:latin typeface="+mn-lt"/>
                <a:ea typeface="+mn-ea"/>
                <a:cs typeface="+mn-cs"/>
              </a:rPr>
              <a:t>ECX - Like the variable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in high-level languages, the count register is the universal loop counter.</a:t>
            </a:r>
          </a:p>
          <a:p>
            <a:r>
              <a:rPr lang="en-US" sz="1200" b="0" i="0" kern="1200" dirty="0">
                <a:solidFill>
                  <a:schemeClr val="tx1"/>
                </a:solidFill>
                <a:effectLst/>
                <a:latin typeface="+mn-lt"/>
                <a:ea typeface="+mn-ea"/>
                <a:cs typeface="+mn-cs"/>
              </a:rPr>
              <a:t>EDI - Every loop must store its result somewhere, and the destination index points to that place. With a single-byte STOS instruction to write data out of the accumulator, this register makes data operations much more size-efficient.</a:t>
            </a:r>
          </a:p>
          <a:p>
            <a:r>
              <a:rPr lang="en-US" sz="1200" b="0" i="0" kern="1200" dirty="0">
                <a:solidFill>
                  <a:schemeClr val="tx1"/>
                </a:solidFill>
                <a:effectLst/>
                <a:latin typeface="+mn-lt"/>
                <a:ea typeface="+mn-ea"/>
                <a:cs typeface="+mn-cs"/>
              </a:rPr>
              <a:t>ESI - In loops that process data, the source index holds the location of the input data stream. Like the destination index, EDI has a convenient one-byte instruction for loading data out of memory into the accumulator.</a:t>
            </a:r>
          </a:p>
          <a:p>
            <a:r>
              <a:rPr lang="en-US" sz="1200" b="0" i="0" kern="1200" dirty="0">
                <a:solidFill>
                  <a:schemeClr val="tx1"/>
                </a:solidFill>
                <a:effectLst/>
                <a:latin typeface="+mn-lt"/>
                <a:ea typeface="+mn-ea"/>
                <a:cs typeface="+mn-cs"/>
              </a:rPr>
              <a:t>ESP - ESP is the sacred stack pointer. With the important PUSH, POP, CALL, and RET instructions requiring it's value, there is never a good reason to use the stack pointer for anything else.</a:t>
            </a:r>
          </a:p>
          <a:p>
            <a:r>
              <a:rPr lang="en-US" sz="1200" b="0" i="0" kern="1200" dirty="0">
                <a:solidFill>
                  <a:schemeClr val="tx1"/>
                </a:solidFill>
                <a:effectLst/>
                <a:latin typeface="+mn-lt"/>
                <a:ea typeface="+mn-ea"/>
                <a:cs typeface="+mn-cs"/>
              </a:rPr>
              <a:t>EBP - In functions that store parameters or variables on the stack, the base pointer holds the location of the current stack frame. In other situations, however, EBP is a free data-storage register.</a:t>
            </a:r>
          </a:p>
          <a:p>
            <a:r>
              <a:rPr lang="en-US" sz="1200" b="0" i="0" kern="1200" dirty="0">
                <a:solidFill>
                  <a:schemeClr val="tx1"/>
                </a:solidFill>
                <a:effectLst/>
                <a:latin typeface="+mn-lt"/>
                <a:ea typeface="+mn-ea"/>
                <a:cs typeface="+mn-cs"/>
              </a:rPr>
              <a:t>EBX - In 16-bit mode, the base register was useful as a pointer. Now it is completely free for extra storage space.</a:t>
            </a:r>
          </a:p>
          <a:p>
            <a:endParaRPr lang="en-US" dirty="0"/>
          </a:p>
        </p:txBody>
      </p:sp>
      <p:sp>
        <p:nvSpPr>
          <p:cNvPr id="4" name="Slide Number Placeholder 3"/>
          <p:cNvSpPr>
            <a:spLocks noGrp="1"/>
          </p:cNvSpPr>
          <p:nvPr>
            <p:ph type="sldNum" sz="quarter" idx="10"/>
          </p:nvPr>
        </p:nvSpPr>
        <p:spPr/>
        <p:txBody>
          <a:bodyPr/>
          <a:lstStyle/>
          <a:p>
            <a:fld id="{3973F87D-E088-4C49-9C96-AD1022634A04}" type="slidenum">
              <a:rPr lang="en-US" smtClean="0"/>
              <a:t>44</a:t>
            </a:fld>
            <a:endParaRPr lang="en-US"/>
          </a:p>
        </p:txBody>
      </p:sp>
    </p:spTree>
    <p:extLst>
      <p:ext uri="{BB962C8B-B14F-4D97-AF65-F5344CB8AC3E}">
        <p14:creationId xmlns:p14="http://schemas.microsoft.com/office/powerpoint/2010/main" val="217474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EDX: The Data Register</a:t>
            </a:r>
          </a:p>
          <a:p>
            <a:r>
              <a:rPr lang="en-US" sz="1200" b="0" i="0" kern="1200" dirty="0">
                <a:solidFill>
                  <a:schemeClr val="tx1"/>
                </a:solidFill>
                <a:effectLst/>
                <a:latin typeface="+mn-lt"/>
                <a:ea typeface="+mn-ea"/>
                <a:cs typeface="+mn-cs"/>
              </a:rPr>
              <a:t>Of the seven remaining general-purpose registers, the data register, EDX, is most closely tied to the accumulator. Instructions that deal with over sized data items, such as multiplication, division, CWD, and CDQ, store the most significant bits in the data register and the least significant bits in the accumulator. In a sense, the data register is the 64-bit extension of the accumulator. The data register also plays a part in IO instructions. In this case, the accumulator holds the data to read or write from the port, and the data register holds the port address.</a:t>
            </a:r>
          </a:p>
          <a:p>
            <a:endParaRPr lang="en-US" dirty="0"/>
          </a:p>
          <a:p>
            <a:r>
              <a:rPr lang="en-US" sz="1200" b="0" i="0" kern="1200" dirty="0">
                <a:solidFill>
                  <a:schemeClr val="tx1"/>
                </a:solidFill>
                <a:effectLst/>
                <a:latin typeface="+mn-lt"/>
                <a:ea typeface="+mn-ea"/>
                <a:cs typeface="+mn-cs"/>
              </a:rPr>
              <a:t>EAX - All major calculations take place in EAX, making it similar to a dedicated accumulator register.</a:t>
            </a:r>
          </a:p>
          <a:p>
            <a:r>
              <a:rPr lang="en-US" sz="1200" b="0" i="0" kern="1200" dirty="0">
                <a:solidFill>
                  <a:schemeClr val="tx1"/>
                </a:solidFill>
                <a:effectLst/>
                <a:latin typeface="+mn-lt"/>
                <a:ea typeface="+mn-ea"/>
                <a:cs typeface="+mn-cs"/>
              </a:rPr>
              <a:t>EDX - The data register is the an extension to the accumulator. It is most useful for storing data related to the accumulator's current calculation.</a:t>
            </a:r>
          </a:p>
          <a:p>
            <a:r>
              <a:rPr lang="en-US" sz="1200" b="0" i="0" kern="1200" dirty="0">
                <a:solidFill>
                  <a:schemeClr val="tx1"/>
                </a:solidFill>
                <a:effectLst/>
                <a:latin typeface="+mn-lt"/>
                <a:ea typeface="+mn-ea"/>
                <a:cs typeface="+mn-cs"/>
              </a:rPr>
              <a:t>ECX - Like the variable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in high-level languages, the count register is the universal loop counter.</a:t>
            </a:r>
          </a:p>
          <a:p>
            <a:r>
              <a:rPr lang="en-US" sz="1200" b="0" i="0" kern="1200" dirty="0">
                <a:solidFill>
                  <a:schemeClr val="tx1"/>
                </a:solidFill>
                <a:effectLst/>
                <a:latin typeface="+mn-lt"/>
                <a:ea typeface="+mn-ea"/>
                <a:cs typeface="+mn-cs"/>
              </a:rPr>
              <a:t>EDI - Every loop must store its result somewhere, and the destination index points to that place. With a single-byte STOS instruction to write data out of the accumulator, this register makes data operations much more size-efficient.</a:t>
            </a:r>
          </a:p>
          <a:p>
            <a:r>
              <a:rPr lang="en-US" sz="1200" b="0" i="0" kern="1200" dirty="0">
                <a:solidFill>
                  <a:schemeClr val="tx1"/>
                </a:solidFill>
                <a:effectLst/>
                <a:latin typeface="+mn-lt"/>
                <a:ea typeface="+mn-ea"/>
                <a:cs typeface="+mn-cs"/>
              </a:rPr>
              <a:t>ESI - In loops that process data, the source index holds the location of the input data stream. Like the destination index, EDI has a convenient one-byte instruction for loading data out of memory into the accumulator.</a:t>
            </a:r>
          </a:p>
          <a:p>
            <a:r>
              <a:rPr lang="en-US" sz="1200" b="0" i="0" kern="1200" dirty="0">
                <a:solidFill>
                  <a:schemeClr val="tx1"/>
                </a:solidFill>
                <a:effectLst/>
                <a:latin typeface="+mn-lt"/>
                <a:ea typeface="+mn-ea"/>
                <a:cs typeface="+mn-cs"/>
              </a:rPr>
              <a:t>ESP - ESP is the sacred stack pointer. With the important PUSH, POP, CALL, and RET instructions requiring it's value, there is never a good reason to use the stack pointer for anything else.</a:t>
            </a:r>
          </a:p>
          <a:p>
            <a:r>
              <a:rPr lang="en-US" sz="1200" b="0" i="0" kern="1200" dirty="0">
                <a:solidFill>
                  <a:schemeClr val="tx1"/>
                </a:solidFill>
                <a:effectLst/>
                <a:latin typeface="+mn-lt"/>
                <a:ea typeface="+mn-ea"/>
                <a:cs typeface="+mn-cs"/>
              </a:rPr>
              <a:t>EBP - In functions that store parameters or variables on the stack, the base pointer holds the location of the current stack frame. In other situations, however, EBP is a free data-storage register.</a:t>
            </a:r>
          </a:p>
          <a:p>
            <a:r>
              <a:rPr lang="en-US" sz="1200" b="0" i="0" kern="1200" dirty="0">
                <a:solidFill>
                  <a:schemeClr val="tx1"/>
                </a:solidFill>
                <a:effectLst/>
                <a:latin typeface="+mn-lt"/>
                <a:ea typeface="+mn-ea"/>
                <a:cs typeface="+mn-cs"/>
              </a:rPr>
              <a:t>EBX - In 16-bit mode, the base register was useful as a pointer. Now it is completely free for extra storage space.</a:t>
            </a:r>
          </a:p>
          <a:p>
            <a:endParaRPr lang="en-US" dirty="0"/>
          </a:p>
        </p:txBody>
      </p:sp>
      <p:sp>
        <p:nvSpPr>
          <p:cNvPr id="4" name="Slide Number Placeholder 3"/>
          <p:cNvSpPr>
            <a:spLocks noGrp="1"/>
          </p:cNvSpPr>
          <p:nvPr>
            <p:ph type="sldNum" sz="quarter" idx="10"/>
          </p:nvPr>
        </p:nvSpPr>
        <p:spPr/>
        <p:txBody>
          <a:bodyPr/>
          <a:lstStyle/>
          <a:p>
            <a:fld id="{3973F87D-E088-4C49-9C96-AD1022634A04}" type="slidenum">
              <a:rPr lang="en-US" smtClean="0"/>
              <a:t>46</a:t>
            </a:fld>
            <a:endParaRPr lang="en-US"/>
          </a:p>
        </p:txBody>
      </p:sp>
    </p:spTree>
    <p:extLst>
      <p:ext uri="{BB962C8B-B14F-4D97-AF65-F5344CB8AC3E}">
        <p14:creationId xmlns:p14="http://schemas.microsoft.com/office/powerpoint/2010/main" val="109977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 Oct-24,9:30am</a:t>
            </a:r>
          </a:p>
          <a:p>
            <a:r>
              <a:rPr lang="en-US" dirty="0"/>
              <a:t>Sec06,</a:t>
            </a:r>
            <a:r>
              <a:rPr lang="en-US" baseline="0" dirty="0"/>
              <a:t> April3rd</a:t>
            </a:r>
            <a:endParaRPr lang="en-US" dirty="0"/>
          </a:p>
        </p:txBody>
      </p:sp>
      <p:sp>
        <p:nvSpPr>
          <p:cNvPr id="4" name="Slide Number Placeholder 3"/>
          <p:cNvSpPr>
            <a:spLocks noGrp="1"/>
          </p:cNvSpPr>
          <p:nvPr>
            <p:ph type="sldNum" sz="quarter" idx="10"/>
          </p:nvPr>
        </p:nvSpPr>
        <p:spPr/>
        <p:txBody>
          <a:bodyPr/>
          <a:lstStyle/>
          <a:p>
            <a:fld id="{3973F87D-E088-4C49-9C96-AD1022634A04}" type="slidenum">
              <a:rPr lang="en-US" smtClean="0"/>
              <a:t>47</a:t>
            </a:fld>
            <a:endParaRPr lang="en-US"/>
          </a:p>
        </p:txBody>
      </p:sp>
    </p:spTree>
    <p:extLst>
      <p:ext uri="{BB962C8B-B14F-4D97-AF65-F5344CB8AC3E}">
        <p14:creationId xmlns:p14="http://schemas.microsoft.com/office/powerpoint/2010/main" val="969668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Wed 3pm, Oct-23</a:t>
            </a:r>
          </a:p>
        </p:txBody>
      </p:sp>
      <p:sp>
        <p:nvSpPr>
          <p:cNvPr id="4" name="Slide Number Placeholder 3"/>
          <p:cNvSpPr>
            <a:spLocks noGrp="1"/>
          </p:cNvSpPr>
          <p:nvPr>
            <p:ph type="sldNum" sz="quarter" idx="10"/>
          </p:nvPr>
        </p:nvSpPr>
        <p:spPr/>
        <p:txBody>
          <a:bodyPr/>
          <a:lstStyle/>
          <a:p>
            <a:fld id="{3973F87D-E088-4C49-9C96-AD1022634A04}" type="slidenum">
              <a:rPr lang="en-US" smtClean="0"/>
              <a:t>49</a:t>
            </a:fld>
            <a:endParaRPr lang="en-US"/>
          </a:p>
        </p:txBody>
      </p:sp>
    </p:spTree>
    <p:extLst>
      <p:ext uri="{BB962C8B-B14F-4D97-AF65-F5344CB8AC3E}">
        <p14:creationId xmlns:p14="http://schemas.microsoft.com/office/powerpoint/2010/main" val="1339510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2AB3C06-915F-5F49-A9D2-7FB0D241227F}" type="datetime1">
              <a:rPr lang="en-US" smtClean="0"/>
              <a:t>4/5/22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5F7E7C-0370-0947-BF7A-78A4B49FB1F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243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46C514-B12C-8D4B-A5B6-548F9162BE12}" type="datetime1">
              <a:rPr lang="en-US" smtClean="0"/>
              <a:t>4/5/22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5F7E7C-0370-0947-BF7A-78A4B49FB1FE}" type="slidenum">
              <a:rPr lang="en-US" smtClean="0"/>
              <a:t>‹#›</a:t>
            </a:fld>
            <a:endParaRPr lang="en-US"/>
          </a:p>
        </p:txBody>
      </p:sp>
    </p:spTree>
    <p:extLst>
      <p:ext uri="{BB962C8B-B14F-4D97-AF65-F5344CB8AC3E}">
        <p14:creationId xmlns:p14="http://schemas.microsoft.com/office/powerpoint/2010/main" val="1371907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687192-4B4B-7345-8AD9-91B12344307D}" type="datetime1">
              <a:rPr lang="en-US" smtClean="0"/>
              <a:t>4/5/22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5F7E7C-0370-0947-BF7A-78A4B49FB1FE}" type="slidenum">
              <a:rPr lang="en-US" smtClean="0"/>
              <a:t>‹#›</a:t>
            </a:fld>
            <a:endParaRPr lang="en-US"/>
          </a:p>
        </p:txBody>
      </p:sp>
    </p:spTree>
    <p:extLst>
      <p:ext uri="{BB962C8B-B14F-4D97-AF65-F5344CB8AC3E}">
        <p14:creationId xmlns:p14="http://schemas.microsoft.com/office/powerpoint/2010/main" val="115972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28B28-65BB-4643-8AA9-1B108A799E36}" type="datetime1">
              <a:rPr lang="en-US" smtClean="0"/>
              <a:t>4/5/22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5F7E7C-0370-0947-BF7A-78A4B49FB1FE}" type="slidenum">
              <a:rPr lang="en-US" smtClean="0"/>
              <a:t>‹#›</a:t>
            </a:fld>
            <a:endParaRPr lang="en-US"/>
          </a:p>
        </p:txBody>
      </p:sp>
    </p:spTree>
    <p:extLst>
      <p:ext uri="{BB962C8B-B14F-4D97-AF65-F5344CB8AC3E}">
        <p14:creationId xmlns:p14="http://schemas.microsoft.com/office/powerpoint/2010/main" val="112803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97F52A-A524-1A4C-8D53-7CAA1836A0E1}" type="datetime1">
              <a:rPr lang="en-US" smtClean="0"/>
              <a:t>4/5/22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5F7E7C-0370-0947-BF7A-78A4B49FB1F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308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7FFC79-092E-DF4C-9EDF-364600663297}" type="datetime1">
              <a:rPr lang="en-US" smtClean="0"/>
              <a:t>4/5/22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5F7E7C-0370-0947-BF7A-78A4B49FB1FE}" type="slidenum">
              <a:rPr lang="en-US" smtClean="0"/>
              <a:t>‹#›</a:t>
            </a:fld>
            <a:endParaRPr lang="en-US"/>
          </a:p>
        </p:txBody>
      </p:sp>
    </p:spTree>
    <p:extLst>
      <p:ext uri="{BB962C8B-B14F-4D97-AF65-F5344CB8AC3E}">
        <p14:creationId xmlns:p14="http://schemas.microsoft.com/office/powerpoint/2010/main" val="1946181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5916FA-D3AB-A944-9FCE-F631222D2CE8}" type="datetime1">
              <a:rPr lang="en-US" smtClean="0"/>
              <a:t>4/5/22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5F7E7C-0370-0947-BF7A-78A4B49FB1FE}" type="slidenum">
              <a:rPr lang="en-US" smtClean="0"/>
              <a:t>‹#›</a:t>
            </a:fld>
            <a:endParaRPr lang="en-US"/>
          </a:p>
        </p:txBody>
      </p:sp>
    </p:spTree>
    <p:extLst>
      <p:ext uri="{BB962C8B-B14F-4D97-AF65-F5344CB8AC3E}">
        <p14:creationId xmlns:p14="http://schemas.microsoft.com/office/powerpoint/2010/main" val="1152723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03FE93-5E32-AC4D-8245-C766CB91395B}" type="datetime1">
              <a:rPr lang="en-US" smtClean="0"/>
              <a:t>4/5/22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5F7E7C-0370-0947-BF7A-78A4B49FB1FE}" type="slidenum">
              <a:rPr lang="en-US" smtClean="0"/>
              <a:t>‹#›</a:t>
            </a:fld>
            <a:endParaRPr lang="en-US"/>
          </a:p>
        </p:txBody>
      </p:sp>
    </p:spTree>
    <p:extLst>
      <p:ext uri="{BB962C8B-B14F-4D97-AF65-F5344CB8AC3E}">
        <p14:creationId xmlns:p14="http://schemas.microsoft.com/office/powerpoint/2010/main" val="1378523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7170072-D6CD-C947-ACBD-14736ADF01AD}" type="datetime1">
              <a:rPr lang="en-US" smtClean="0"/>
              <a:t>4/5/22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755F7E7C-0370-0947-BF7A-78A4B49FB1FE}" type="slidenum">
              <a:rPr lang="en-US" smtClean="0"/>
              <a:t>‹#›</a:t>
            </a:fld>
            <a:endParaRPr lang="en-US"/>
          </a:p>
        </p:txBody>
      </p:sp>
    </p:spTree>
    <p:extLst>
      <p:ext uri="{BB962C8B-B14F-4D97-AF65-F5344CB8AC3E}">
        <p14:creationId xmlns:p14="http://schemas.microsoft.com/office/powerpoint/2010/main" val="1793317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A3D9E27-3866-F540-B266-CA9A6D98E8A9}" type="datetime1">
              <a:rPr lang="en-US" smtClean="0"/>
              <a:t>4/5/22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55F7E7C-0370-0947-BF7A-78A4B49FB1FE}" type="slidenum">
              <a:rPr lang="en-US" smtClean="0"/>
              <a:t>‹#›</a:t>
            </a:fld>
            <a:endParaRPr lang="en-US"/>
          </a:p>
        </p:txBody>
      </p:sp>
    </p:spTree>
    <p:extLst>
      <p:ext uri="{BB962C8B-B14F-4D97-AF65-F5344CB8AC3E}">
        <p14:creationId xmlns:p14="http://schemas.microsoft.com/office/powerpoint/2010/main" val="357245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3F4A9B-647D-D349-BD6A-18337D1F8CFD}" type="datetime1">
              <a:rPr lang="en-US" smtClean="0"/>
              <a:t>4/5/22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5F7E7C-0370-0947-BF7A-78A4B49FB1FE}" type="slidenum">
              <a:rPr lang="en-US" smtClean="0"/>
              <a:t>‹#›</a:t>
            </a:fld>
            <a:endParaRPr lang="en-US"/>
          </a:p>
        </p:txBody>
      </p:sp>
    </p:spTree>
    <p:extLst>
      <p:ext uri="{BB962C8B-B14F-4D97-AF65-F5344CB8AC3E}">
        <p14:creationId xmlns:p14="http://schemas.microsoft.com/office/powerpoint/2010/main" val="200509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658FCD8-3364-0545-A35A-194F82FDA1D5}" type="datetime1">
              <a:rPr lang="en-US" smtClean="0"/>
              <a:t>4/5/22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55F7E7C-0370-0947-BF7A-78A4B49FB1F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90232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9.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2.wmf"/><Relationship Id="rId4" Type="http://schemas.openxmlformats.org/officeDocument/2006/relationships/oleObject" Target="../embeddings/oleObject5.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3.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4.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5.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6.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9.wmf"/></Relationships>
</file>

<file path=ppt/slides/_rels/slide4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4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49.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png"/><Relationship Id="rId4" Type="http://schemas.openxmlformats.org/officeDocument/2006/relationships/image" Target="../media/image3.wmf"/></Relationships>
</file>

<file path=ppt/slides/_rels/slide50.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wmf"/><Relationship Id="rId4" Type="http://schemas.openxmlformats.org/officeDocument/2006/relationships/image" Target="../media/image5.wmf"/></Relationships>
</file>

<file path=ppt/slides/_rels/slide6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87.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702365" y="2895600"/>
            <a:ext cx="10986051" cy="1143000"/>
          </a:xfrm>
        </p:spPr>
        <p:txBody>
          <a:bodyPr>
            <a:normAutofit fontScale="90000"/>
          </a:bodyPr>
          <a:lstStyle/>
          <a:p>
            <a:pPr eaLnBrk="1" hangingPunct="1"/>
            <a:r>
              <a:rPr lang="en-US" altLang="en-US" dirty="0"/>
              <a:t>CSC 3210</a:t>
            </a:r>
            <a:br>
              <a:rPr lang="en-US" altLang="en-US" dirty="0"/>
            </a:br>
            <a:r>
              <a:rPr lang="en-US" altLang="en-US" dirty="0">
                <a:solidFill>
                  <a:schemeClr val="tx1"/>
                </a:solidFill>
              </a:rPr>
              <a:t>Computer Organization and Programming</a:t>
            </a:r>
          </a:p>
        </p:txBody>
      </p:sp>
      <p:sp>
        <p:nvSpPr>
          <p:cNvPr id="8195" name="Rectangle 3"/>
          <p:cNvSpPr>
            <a:spLocks noGrp="1" noChangeArrowheads="1"/>
          </p:cNvSpPr>
          <p:nvPr>
            <p:ph type="subTitle" idx="1"/>
          </p:nvPr>
        </p:nvSpPr>
        <p:spPr>
          <a:xfrm>
            <a:off x="2252360" y="4471682"/>
            <a:ext cx="8931456" cy="1723869"/>
          </a:xfrm>
        </p:spPr>
        <p:txBody>
          <a:bodyPr>
            <a:normAutofit/>
          </a:bodyPr>
          <a:lstStyle/>
          <a:p>
            <a:r>
              <a:rPr lang="en-US" altLang="en-US" sz="3400" b="1" dirty="0"/>
              <a:t>Chapter </a:t>
            </a:r>
            <a:r>
              <a:rPr lang="en-US" altLang="en-US" sz="3600" b="1" dirty="0"/>
              <a:t>7: </a:t>
            </a:r>
            <a:r>
              <a:rPr lang="en-US" altLang="en-US" sz="3600" b="1" dirty="0">
                <a:solidFill>
                  <a:schemeClr val="accent3"/>
                </a:solidFill>
              </a:rPr>
              <a:t>Integer</a:t>
            </a:r>
            <a:r>
              <a:rPr lang="en-US" altLang="en-US" sz="3600" dirty="0"/>
              <a:t> </a:t>
            </a:r>
            <a:r>
              <a:rPr lang="en-US" altLang="en-US" sz="3600" b="1" dirty="0"/>
              <a:t>Arithmetic</a:t>
            </a:r>
            <a:endParaRPr lang="en-US" altLang="en-US" sz="3400" b="1" cap="none" dirty="0">
              <a:solidFill>
                <a:schemeClr val="tx1"/>
              </a:solidFill>
            </a:endParaRPr>
          </a:p>
        </p:txBody>
      </p:sp>
    </p:spTree>
    <p:extLst>
      <p:ext uri="{BB962C8B-B14F-4D97-AF65-F5344CB8AC3E}">
        <p14:creationId xmlns:p14="http://schemas.microsoft.com/office/powerpoint/2010/main" val="899536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9FFC1D02-10AB-D44B-AF96-571BF6FC82C9}" type="slidenum">
              <a:rPr lang="en-US" altLang="en-US" sz="1600">
                <a:latin typeface="Times New Roman" charset="0"/>
              </a:rPr>
              <a:pPr eaLnBrk="1" hangingPunct="1">
                <a:spcBef>
                  <a:spcPct val="0"/>
                </a:spcBef>
                <a:buClrTx/>
                <a:buFontTx/>
                <a:buNone/>
                <a:defRPr/>
              </a:pPr>
              <a:t>11</a:t>
            </a:fld>
            <a:endParaRPr lang="en-US" altLang="en-US" sz="1600">
              <a:latin typeface="Times New Roman" charset="0"/>
            </a:endParaRPr>
          </a:p>
        </p:txBody>
      </p:sp>
      <p:sp>
        <p:nvSpPr>
          <p:cNvPr id="84994" name="Rectangle 1026"/>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SHL</a:t>
            </a:r>
            <a:r>
              <a:rPr lang="en-US" altLang="en-US" sz="4000" dirty="0"/>
              <a:t> Instruction</a:t>
            </a:r>
          </a:p>
        </p:txBody>
      </p:sp>
      <p:sp>
        <p:nvSpPr>
          <p:cNvPr id="8197" name="Rectangle 1027"/>
          <p:cNvSpPr>
            <a:spLocks noGrp="1" noChangeArrowheads="1"/>
          </p:cNvSpPr>
          <p:nvPr>
            <p:ph type="body" idx="1"/>
          </p:nvPr>
        </p:nvSpPr>
        <p:spPr>
          <a:xfrm>
            <a:off x="1257300" y="1901568"/>
            <a:ext cx="9898379" cy="1447800"/>
          </a:xfrm>
        </p:spPr>
        <p:txBody>
          <a:bodyPr/>
          <a:lstStyle/>
          <a:p>
            <a:pPr eaLnBrk="1" hangingPunct="1">
              <a:buFont typeface="Arial" charset="0"/>
              <a:buChar char="•"/>
              <a:defRPr/>
            </a:pPr>
            <a:r>
              <a:rPr lang="en-US" altLang="en-US" dirty="0"/>
              <a:t> The </a:t>
            </a:r>
            <a:r>
              <a:rPr lang="en-US" altLang="en-US" b="1" dirty="0">
                <a:solidFill>
                  <a:srgbClr val="C00000"/>
                </a:solidFill>
              </a:rPr>
              <a:t>SHL</a:t>
            </a:r>
            <a:r>
              <a:rPr lang="en-US" altLang="en-US" dirty="0">
                <a:solidFill>
                  <a:srgbClr val="C00000"/>
                </a:solidFill>
              </a:rPr>
              <a:t> </a:t>
            </a:r>
            <a:r>
              <a:rPr lang="en-US" altLang="en-US" dirty="0"/>
              <a:t>(shift left) instruction </a:t>
            </a:r>
          </a:p>
          <a:p>
            <a:pPr lvl="1">
              <a:buFont typeface="Courier New" charset="0"/>
              <a:buChar char="o"/>
              <a:defRPr/>
            </a:pPr>
            <a:r>
              <a:rPr lang="en-US" altLang="en-US" dirty="0"/>
              <a:t>Performs a </a:t>
            </a:r>
            <a:r>
              <a:rPr lang="en-US" altLang="en-US" b="1" dirty="0">
                <a:solidFill>
                  <a:schemeClr val="accent3"/>
                </a:solidFill>
              </a:rPr>
              <a:t>logical left shift</a:t>
            </a:r>
            <a:r>
              <a:rPr lang="en-US" altLang="en-US" dirty="0">
                <a:solidFill>
                  <a:schemeClr val="accent3"/>
                </a:solidFill>
              </a:rPr>
              <a:t> </a:t>
            </a:r>
            <a:r>
              <a:rPr lang="en-US" altLang="en-US" dirty="0"/>
              <a:t>on the destination operand, </a:t>
            </a:r>
            <a:r>
              <a:rPr lang="en-US" altLang="en-US" b="1" dirty="0"/>
              <a:t>filling</a:t>
            </a:r>
            <a:r>
              <a:rPr lang="en-US" altLang="en-US" dirty="0"/>
              <a:t> the </a:t>
            </a:r>
            <a:r>
              <a:rPr lang="en-US" altLang="en-US" b="1" dirty="0">
                <a:solidFill>
                  <a:schemeClr val="accent3"/>
                </a:solidFill>
              </a:rPr>
              <a:t>lowest bit with 0.</a:t>
            </a:r>
          </a:p>
        </p:txBody>
      </p:sp>
      <p:sp>
        <p:nvSpPr>
          <p:cNvPr id="8199" name="Text Box 1031"/>
          <p:cNvSpPr txBox="1">
            <a:spLocks noChangeArrowheads="1"/>
          </p:cNvSpPr>
          <p:nvPr/>
        </p:nvSpPr>
        <p:spPr bwMode="auto">
          <a:xfrm>
            <a:off x="3824644" y="2863713"/>
            <a:ext cx="3604855" cy="2160591"/>
          </a:xfrm>
          <a:prstGeom prst="rect">
            <a:avLst/>
          </a:prstGeom>
          <a:noFill/>
          <a:ln w="9525">
            <a:noFill/>
            <a:miter lim="800000"/>
            <a:headEnd/>
            <a:tailEnd/>
          </a:ln>
          <a:effectLst/>
        </p:spPr>
        <p:txBody>
          <a:bodyPr wrap="square" tIns="137160" bIns="137160">
            <a:spAutoFit/>
          </a:bodyPr>
          <a:lstStyle>
            <a:lvl1pPr eaLnBrk="0" hangingPunct="0">
              <a:spcBef>
                <a:spcPct val="20000"/>
              </a:spcBef>
              <a:buClr>
                <a:schemeClr val="tx1"/>
              </a:buClr>
              <a:buChar char="•"/>
              <a:tabLst>
                <a:tab pos="457200" algn="l"/>
                <a:tab pos="3944938"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3944938"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3944938"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3944938"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3944938"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3944938"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3944938"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3944938"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3944938" algn="l"/>
              </a:tabLst>
              <a:defRPr sz="2000">
                <a:solidFill>
                  <a:schemeClr val="tx1"/>
                </a:solidFill>
                <a:latin typeface="Times New Roman" charset="0"/>
              </a:defRPr>
            </a:lvl9pPr>
          </a:lstStyle>
          <a:p>
            <a:pPr eaLnBrk="1" hangingPunct="1">
              <a:lnSpc>
                <a:spcPct val="30000"/>
              </a:lnSpc>
              <a:spcBef>
                <a:spcPct val="50000"/>
              </a:spcBef>
              <a:buClrTx/>
              <a:buFontTx/>
              <a:buNone/>
              <a:defRPr/>
            </a:pPr>
            <a:r>
              <a:rPr lang="en-US" altLang="en-US" b="1" dirty="0">
                <a:solidFill>
                  <a:schemeClr val="accent3"/>
                </a:solidFill>
                <a:latin typeface="Courier New" charset="0"/>
              </a:rPr>
              <a:t>SHL </a:t>
            </a:r>
            <a:r>
              <a:rPr lang="en-US" altLang="en-US" b="1" i="1" dirty="0">
                <a:solidFill>
                  <a:schemeClr val="accent3"/>
                </a:solidFill>
                <a:latin typeface="Courier New" charset="0"/>
              </a:rPr>
              <a:t>reg,imm8</a:t>
            </a:r>
          </a:p>
          <a:p>
            <a:pPr eaLnBrk="1" hangingPunct="1">
              <a:lnSpc>
                <a:spcPct val="30000"/>
              </a:lnSpc>
              <a:spcBef>
                <a:spcPct val="50000"/>
              </a:spcBef>
              <a:buClrTx/>
              <a:buFontTx/>
              <a:buNone/>
              <a:defRPr/>
            </a:pPr>
            <a:endParaRPr lang="en-US" altLang="en-US" b="1" dirty="0">
              <a:solidFill>
                <a:schemeClr val="accent3"/>
              </a:solidFill>
              <a:latin typeface="Courier New" charset="0"/>
            </a:endParaRPr>
          </a:p>
          <a:p>
            <a:pPr eaLnBrk="1" hangingPunct="1">
              <a:lnSpc>
                <a:spcPct val="30000"/>
              </a:lnSpc>
              <a:spcBef>
                <a:spcPct val="50000"/>
              </a:spcBef>
              <a:buClrTx/>
              <a:buFontTx/>
              <a:buNone/>
              <a:defRPr/>
            </a:pPr>
            <a:r>
              <a:rPr lang="en-US" altLang="en-US" b="1" dirty="0">
                <a:solidFill>
                  <a:schemeClr val="accent3"/>
                </a:solidFill>
                <a:latin typeface="Courier New" charset="0"/>
              </a:rPr>
              <a:t>SHL </a:t>
            </a:r>
            <a:r>
              <a:rPr lang="en-US" altLang="en-US" b="1" i="1" dirty="0">
                <a:solidFill>
                  <a:schemeClr val="accent3"/>
                </a:solidFill>
                <a:latin typeface="Courier New" charset="0"/>
              </a:rPr>
              <a:t>mem,imm8</a:t>
            </a:r>
          </a:p>
          <a:p>
            <a:pPr eaLnBrk="1" hangingPunct="1">
              <a:lnSpc>
                <a:spcPct val="30000"/>
              </a:lnSpc>
              <a:spcBef>
                <a:spcPct val="50000"/>
              </a:spcBef>
              <a:buClrTx/>
              <a:buFontTx/>
              <a:buNone/>
              <a:defRPr/>
            </a:pPr>
            <a:endParaRPr lang="en-US" altLang="en-US" b="1" dirty="0">
              <a:solidFill>
                <a:schemeClr val="accent3"/>
              </a:solidFill>
              <a:latin typeface="Courier New" charset="0"/>
            </a:endParaRPr>
          </a:p>
          <a:p>
            <a:pPr eaLnBrk="1" hangingPunct="1">
              <a:lnSpc>
                <a:spcPct val="30000"/>
              </a:lnSpc>
              <a:spcBef>
                <a:spcPct val="50000"/>
              </a:spcBef>
              <a:buClrTx/>
              <a:buFontTx/>
              <a:buNone/>
              <a:defRPr/>
            </a:pPr>
            <a:r>
              <a:rPr lang="en-US" altLang="en-US" b="1" dirty="0">
                <a:solidFill>
                  <a:schemeClr val="accent3"/>
                </a:solidFill>
                <a:latin typeface="Courier New" charset="0"/>
              </a:rPr>
              <a:t>SHL </a:t>
            </a:r>
            <a:r>
              <a:rPr lang="en-US" altLang="en-US" b="1" i="1" dirty="0" err="1">
                <a:solidFill>
                  <a:schemeClr val="accent3"/>
                </a:solidFill>
                <a:latin typeface="Courier New" charset="0"/>
              </a:rPr>
              <a:t>reg</a:t>
            </a:r>
            <a:r>
              <a:rPr lang="en-US" altLang="en-US" b="1" dirty="0" err="1">
                <a:solidFill>
                  <a:schemeClr val="accent3"/>
                </a:solidFill>
                <a:latin typeface="Courier New" charset="0"/>
              </a:rPr>
              <a:t>,</a:t>
            </a:r>
            <a:r>
              <a:rPr lang="en-US" altLang="en-US" b="1" dirty="0" err="1">
                <a:solidFill>
                  <a:srgbClr val="C00000"/>
                </a:solidFill>
                <a:latin typeface="Courier New" charset="0"/>
              </a:rPr>
              <a:t>CL</a:t>
            </a:r>
            <a:endParaRPr lang="en-US" altLang="en-US" b="1" dirty="0">
              <a:solidFill>
                <a:srgbClr val="C00000"/>
              </a:solidFill>
              <a:latin typeface="Courier New" charset="0"/>
            </a:endParaRPr>
          </a:p>
          <a:p>
            <a:pPr eaLnBrk="1" hangingPunct="1">
              <a:lnSpc>
                <a:spcPct val="30000"/>
              </a:lnSpc>
              <a:spcBef>
                <a:spcPct val="50000"/>
              </a:spcBef>
              <a:buClrTx/>
              <a:buFontTx/>
              <a:buNone/>
              <a:defRPr/>
            </a:pPr>
            <a:endParaRPr lang="en-US" altLang="en-US" b="1" dirty="0">
              <a:solidFill>
                <a:schemeClr val="accent3"/>
              </a:solidFill>
              <a:latin typeface="Courier New" charset="0"/>
            </a:endParaRPr>
          </a:p>
          <a:p>
            <a:pPr eaLnBrk="1" hangingPunct="1">
              <a:lnSpc>
                <a:spcPct val="30000"/>
              </a:lnSpc>
              <a:spcBef>
                <a:spcPct val="50000"/>
              </a:spcBef>
              <a:buClrTx/>
              <a:buFontTx/>
              <a:buNone/>
              <a:defRPr/>
            </a:pPr>
            <a:r>
              <a:rPr lang="en-US" altLang="en-US" b="1" dirty="0">
                <a:solidFill>
                  <a:schemeClr val="accent3"/>
                </a:solidFill>
                <a:latin typeface="Courier New" charset="0"/>
              </a:rPr>
              <a:t>SHL </a:t>
            </a:r>
            <a:r>
              <a:rPr lang="en-US" altLang="en-US" b="1" i="1" dirty="0" err="1">
                <a:solidFill>
                  <a:schemeClr val="accent3"/>
                </a:solidFill>
                <a:latin typeface="Courier New" charset="0"/>
              </a:rPr>
              <a:t>mem</a:t>
            </a:r>
            <a:r>
              <a:rPr lang="en-US" altLang="en-US" b="1" dirty="0" err="1">
                <a:solidFill>
                  <a:schemeClr val="accent3"/>
                </a:solidFill>
                <a:latin typeface="Courier New" charset="0"/>
              </a:rPr>
              <a:t>,</a:t>
            </a:r>
            <a:r>
              <a:rPr lang="en-US" altLang="en-US" b="1" dirty="0" err="1">
                <a:solidFill>
                  <a:srgbClr val="C00000"/>
                </a:solidFill>
                <a:latin typeface="Courier New" charset="0"/>
              </a:rPr>
              <a:t>CL</a:t>
            </a:r>
            <a:endParaRPr lang="en-US" altLang="en-US" b="1" dirty="0">
              <a:solidFill>
                <a:srgbClr val="C00000"/>
              </a:solidFill>
              <a:latin typeface="Courier New" charset="0"/>
            </a:endParaRPr>
          </a:p>
        </p:txBody>
      </p:sp>
      <p:sp>
        <p:nvSpPr>
          <p:cNvPr id="8200" name="Text Box 1032"/>
          <p:cNvSpPr txBox="1">
            <a:spLocks noChangeArrowheads="1"/>
          </p:cNvSpPr>
          <p:nvPr/>
        </p:nvSpPr>
        <p:spPr bwMode="auto">
          <a:xfrm>
            <a:off x="6963181" y="3590065"/>
            <a:ext cx="333524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a:buNone/>
            </a:pPr>
            <a:r>
              <a:rPr lang="en-US" altLang="en-US" sz="1400" dirty="0">
                <a:latin typeface="+mn-lt"/>
              </a:rPr>
              <a:t>Same for all shift and rotate instructions: </a:t>
            </a:r>
            <a:r>
              <a:rPr lang="en-US" sz="1400" dirty="0">
                <a:latin typeface="+mn-lt"/>
              </a:rPr>
              <a:t>SHR, SAL, SAR, ROR, ROL, RCR, and RCL</a:t>
            </a:r>
            <a:endParaRPr lang="en-US" altLang="en-US" sz="1400" dirty="0">
              <a:latin typeface="+mn-lt"/>
            </a:endParaRPr>
          </a:p>
        </p:txBody>
      </p:sp>
      <p:sp>
        <p:nvSpPr>
          <p:cNvPr id="2" name="Rectangle 1"/>
          <p:cNvSpPr/>
          <p:nvPr/>
        </p:nvSpPr>
        <p:spPr>
          <a:xfrm>
            <a:off x="3686185" y="5280379"/>
            <a:ext cx="2935804" cy="307777"/>
          </a:xfrm>
          <a:prstGeom prst="rect">
            <a:avLst/>
          </a:prstGeom>
          <a:ln>
            <a:solidFill>
              <a:schemeClr val="accent3"/>
            </a:solidFill>
          </a:ln>
        </p:spPr>
        <p:txBody>
          <a:bodyPr wrap="square">
            <a:spAutoFit/>
          </a:bodyPr>
          <a:lstStyle/>
          <a:p>
            <a:r>
              <a:rPr lang="en-US" sz="1400" b="1" dirty="0">
                <a:solidFill>
                  <a:srgbClr val="C00000"/>
                </a:solidFill>
              </a:rPr>
              <a:t>-  CL</a:t>
            </a:r>
            <a:r>
              <a:rPr lang="en-US" sz="1400" dirty="0">
                <a:solidFill>
                  <a:srgbClr val="2F2A2B"/>
                </a:solidFill>
              </a:rPr>
              <a:t> register can contain a shift count.</a:t>
            </a:r>
            <a:endParaRPr lang="en-US" sz="1400" dirty="0">
              <a:solidFill>
                <a:srgbClr val="2F2A2B"/>
              </a:solidFill>
              <a:effectLst/>
            </a:endParaRPr>
          </a:p>
        </p:txBody>
      </p:sp>
    </p:spTree>
    <p:extLst>
      <p:ext uri="{BB962C8B-B14F-4D97-AF65-F5344CB8AC3E}">
        <p14:creationId xmlns:p14="http://schemas.microsoft.com/office/powerpoint/2010/main" val="1286903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176706-8EE4-6D46-BC6C-BBE76F3885BF}"/>
              </a:ext>
            </a:extLst>
          </p:cNvPr>
          <p:cNvSpPr>
            <a:spLocks noGrp="1"/>
          </p:cNvSpPr>
          <p:nvPr>
            <p:ph type="sldNum" sz="quarter" idx="12"/>
          </p:nvPr>
        </p:nvSpPr>
        <p:spPr/>
        <p:txBody>
          <a:bodyPr/>
          <a:lstStyle/>
          <a:p>
            <a:fld id="{755F7E7C-0370-0947-BF7A-78A4B49FB1FE}" type="slidenum">
              <a:rPr lang="en-US" smtClean="0"/>
              <a:t>12</a:t>
            </a:fld>
            <a:endParaRPr lang="en-US"/>
          </a:p>
        </p:txBody>
      </p:sp>
    </p:spTree>
    <p:extLst>
      <p:ext uri="{BB962C8B-B14F-4D97-AF65-F5344CB8AC3E}">
        <p14:creationId xmlns:p14="http://schemas.microsoft.com/office/powerpoint/2010/main" val="454983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9FFC1D02-10AB-D44B-AF96-571BF6FC82C9}" type="slidenum">
              <a:rPr lang="en-US" altLang="en-US" sz="1600">
                <a:latin typeface="Times New Roman" charset="0"/>
              </a:rPr>
              <a:pPr eaLnBrk="1" hangingPunct="1">
                <a:spcBef>
                  <a:spcPct val="0"/>
                </a:spcBef>
                <a:buClrTx/>
                <a:buFontTx/>
                <a:buNone/>
                <a:defRPr/>
              </a:pPr>
              <a:t>13</a:t>
            </a:fld>
            <a:endParaRPr lang="en-US" altLang="en-US" sz="1600">
              <a:latin typeface="Times New Roman" charset="0"/>
            </a:endParaRPr>
          </a:p>
        </p:txBody>
      </p:sp>
      <p:sp>
        <p:nvSpPr>
          <p:cNvPr id="84994" name="Rectangle 1026"/>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SHL</a:t>
            </a:r>
            <a:r>
              <a:rPr lang="en-US" altLang="en-US" sz="4000" dirty="0"/>
              <a:t> Instruction</a:t>
            </a:r>
          </a:p>
        </p:txBody>
      </p:sp>
      <p:sp>
        <p:nvSpPr>
          <p:cNvPr id="8197" name="Rectangle 1027"/>
          <p:cNvSpPr>
            <a:spLocks noGrp="1" noChangeArrowheads="1"/>
          </p:cNvSpPr>
          <p:nvPr>
            <p:ph type="body" idx="1"/>
          </p:nvPr>
        </p:nvSpPr>
        <p:spPr>
          <a:xfrm>
            <a:off x="1257300" y="1901568"/>
            <a:ext cx="9898379" cy="1447800"/>
          </a:xfrm>
        </p:spPr>
        <p:txBody>
          <a:bodyPr/>
          <a:lstStyle/>
          <a:p>
            <a:pPr eaLnBrk="1" hangingPunct="1">
              <a:buFont typeface="Arial" charset="0"/>
              <a:buChar char="•"/>
              <a:defRPr/>
            </a:pPr>
            <a:r>
              <a:rPr lang="en-US" altLang="en-US" dirty="0"/>
              <a:t> The SHL (shift left) instruction </a:t>
            </a:r>
          </a:p>
        </p:txBody>
      </p:sp>
      <p:sp>
        <p:nvSpPr>
          <p:cNvPr id="8199" name="Text Box 1031"/>
          <p:cNvSpPr txBox="1">
            <a:spLocks noChangeArrowheads="1"/>
          </p:cNvSpPr>
          <p:nvPr/>
        </p:nvSpPr>
        <p:spPr bwMode="auto">
          <a:xfrm>
            <a:off x="9382483" y="3291499"/>
            <a:ext cx="2454752" cy="1274195"/>
          </a:xfrm>
          <a:prstGeom prst="rect">
            <a:avLst/>
          </a:prstGeom>
          <a:noFill/>
          <a:ln w="9525">
            <a:solidFill>
              <a:srgbClr val="000000"/>
            </a:solidFill>
            <a:miter lim="800000"/>
            <a:headEnd/>
            <a:tailEnd/>
          </a:ln>
          <a:effectLst/>
        </p:spPr>
        <p:txBody>
          <a:bodyPr wrap="square" tIns="137160" bIns="137160">
            <a:spAutoFit/>
          </a:bodyPr>
          <a:lstStyle>
            <a:lvl1pPr eaLnBrk="0" hangingPunct="0">
              <a:spcBef>
                <a:spcPct val="20000"/>
              </a:spcBef>
              <a:buClr>
                <a:schemeClr val="tx1"/>
              </a:buClr>
              <a:buChar char="•"/>
              <a:tabLst>
                <a:tab pos="457200" algn="l"/>
                <a:tab pos="3944938"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3944938"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3944938"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3944938"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3944938"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3944938"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3944938"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3944938"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3944938" algn="l"/>
              </a:tabLst>
              <a:defRPr sz="2000">
                <a:solidFill>
                  <a:schemeClr val="tx1"/>
                </a:solidFill>
                <a:latin typeface="Times New Roman" charset="0"/>
              </a:defRPr>
            </a:lvl9pPr>
          </a:lstStyle>
          <a:p>
            <a:pPr eaLnBrk="1" hangingPunct="1">
              <a:lnSpc>
                <a:spcPct val="30000"/>
              </a:lnSpc>
              <a:spcBef>
                <a:spcPct val="50000"/>
              </a:spcBef>
              <a:buClrTx/>
              <a:buFontTx/>
              <a:buNone/>
              <a:defRPr/>
            </a:pPr>
            <a:r>
              <a:rPr lang="en-US" altLang="en-US" sz="1800" b="1" dirty="0">
                <a:solidFill>
                  <a:srgbClr val="C00000"/>
                </a:solidFill>
                <a:latin typeface="Courier New" charset="0"/>
              </a:rPr>
              <a:t>   SHL </a:t>
            </a:r>
            <a:r>
              <a:rPr lang="en-US" altLang="en-US" sz="1800" b="1" i="1" dirty="0">
                <a:solidFill>
                  <a:srgbClr val="C00000"/>
                </a:solidFill>
                <a:latin typeface="Courier New" charset="0"/>
              </a:rPr>
              <a:t>reg,imm8</a:t>
            </a:r>
          </a:p>
          <a:p>
            <a:pPr eaLnBrk="1" hangingPunct="1">
              <a:lnSpc>
                <a:spcPct val="30000"/>
              </a:lnSpc>
              <a:spcBef>
                <a:spcPct val="50000"/>
              </a:spcBef>
              <a:buClrTx/>
              <a:buFontTx/>
              <a:buNone/>
              <a:defRPr/>
            </a:pPr>
            <a:r>
              <a:rPr lang="en-US" altLang="en-US" sz="1800" b="1" dirty="0">
                <a:solidFill>
                  <a:schemeClr val="accent3"/>
                </a:solidFill>
                <a:latin typeface="Courier New" charset="0"/>
              </a:rPr>
              <a:t>		SHL </a:t>
            </a:r>
            <a:r>
              <a:rPr lang="en-US" altLang="en-US" sz="1800" b="1" i="1" dirty="0">
                <a:solidFill>
                  <a:schemeClr val="accent3"/>
                </a:solidFill>
                <a:latin typeface="Courier New" charset="0"/>
              </a:rPr>
              <a:t>mem,imm8</a:t>
            </a:r>
          </a:p>
          <a:p>
            <a:pPr eaLnBrk="1" hangingPunct="1">
              <a:lnSpc>
                <a:spcPct val="30000"/>
              </a:lnSpc>
              <a:spcBef>
                <a:spcPct val="50000"/>
              </a:spcBef>
              <a:buClrTx/>
              <a:buFontTx/>
              <a:buNone/>
              <a:defRPr/>
            </a:pPr>
            <a:r>
              <a:rPr lang="en-US" altLang="en-US" sz="1800" b="1" dirty="0">
                <a:solidFill>
                  <a:schemeClr val="accent3"/>
                </a:solidFill>
                <a:latin typeface="Courier New" charset="0"/>
              </a:rPr>
              <a:t>		SHL </a:t>
            </a:r>
            <a:r>
              <a:rPr lang="en-US" altLang="en-US" sz="1800" b="1" i="1" dirty="0" err="1">
                <a:solidFill>
                  <a:schemeClr val="accent3"/>
                </a:solidFill>
                <a:latin typeface="Courier New" charset="0"/>
              </a:rPr>
              <a:t>reg</a:t>
            </a:r>
            <a:r>
              <a:rPr lang="en-US" altLang="en-US" sz="1800" b="1" dirty="0" err="1">
                <a:solidFill>
                  <a:schemeClr val="accent3"/>
                </a:solidFill>
                <a:latin typeface="Courier New" charset="0"/>
              </a:rPr>
              <a:t>,</a:t>
            </a:r>
            <a:r>
              <a:rPr lang="en-US" altLang="en-US" sz="1800" b="1" dirty="0" err="1">
                <a:solidFill>
                  <a:srgbClr val="C00000"/>
                </a:solidFill>
                <a:latin typeface="Courier New" charset="0"/>
              </a:rPr>
              <a:t>CL</a:t>
            </a:r>
            <a:endParaRPr lang="en-US" altLang="en-US" sz="1800" b="1" dirty="0">
              <a:solidFill>
                <a:srgbClr val="C00000"/>
              </a:solidFill>
              <a:latin typeface="Courier New" charset="0"/>
            </a:endParaRPr>
          </a:p>
          <a:p>
            <a:pPr eaLnBrk="1" hangingPunct="1">
              <a:lnSpc>
                <a:spcPct val="30000"/>
              </a:lnSpc>
              <a:spcBef>
                <a:spcPct val="50000"/>
              </a:spcBef>
              <a:buClrTx/>
              <a:buFontTx/>
              <a:buNone/>
              <a:defRPr/>
            </a:pPr>
            <a:r>
              <a:rPr lang="en-US" altLang="en-US" sz="1800" b="1" dirty="0">
                <a:solidFill>
                  <a:schemeClr val="accent3"/>
                </a:solidFill>
                <a:latin typeface="Courier New" charset="0"/>
              </a:rPr>
              <a:t>		SHL </a:t>
            </a:r>
            <a:r>
              <a:rPr lang="en-US" altLang="en-US" sz="1800" b="1" i="1" dirty="0" err="1">
                <a:solidFill>
                  <a:schemeClr val="accent3"/>
                </a:solidFill>
                <a:latin typeface="Courier New" charset="0"/>
              </a:rPr>
              <a:t>mem</a:t>
            </a:r>
            <a:r>
              <a:rPr lang="en-US" altLang="en-US" sz="1800" b="1" dirty="0" err="1">
                <a:solidFill>
                  <a:schemeClr val="accent3"/>
                </a:solidFill>
                <a:latin typeface="Courier New" charset="0"/>
              </a:rPr>
              <a:t>,</a:t>
            </a:r>
            <a:r>
              <a:rPr lang="en-US" altLang="en-US" sz="1800" b="1" dirty="0" err="1">
                <a:solidFill>
                  <a:srgbClr val="C00000"/>
                </a:solidFill>
                <a:latin typeface="Courier New" charset="0"/>
              </a:rPr>
              <a:t>CL</a:t>
            </a:r>
            <a:endParaRPr lang="en-US" altLang="en-US" sz="1800" b="1" dirty="0">
              <a:solidFill>
                <a:srgbClr val="C00000"/>
              </a:solidFill>
              <a:latin typeface="Courier New" charset="0"/>
            </a:endParaRPr>
          </a:p>
        </p:txBody>
      </p:sp>
      <p:pic>
        <p:nvPicPr>
          <p:cNvPr id="8201" name="Picture 10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0112" y="4565694"/>
            <a:ext cx="5275263" cy="134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Rectangle 2"/>
          <p:cNvSpPr/>
          <p:nvPr/>
        </p:nvSpPr>
        <p:spPr>
          <a:xfrm>
            <a:off x="1470386" y="2407892"/>
            <a:ext cx="7442200" cy="1200329"/>
          </a:xfrm>
          <a:prstGeom prst="rect">
            <a:avLst/>
          </a:prstGeom>
        </p:spPr>
        <p:txBody>
          <a:bodyPr wrap="square">
            <a:spAutoFit/>
          </a:bodyPr>
          <a:lstStyle/>
          <a:p>
            <a:pPr marL="285750" indent="-285750">
              <a:buFont typeface="Arial" charset="0"/>
              <a:buChar char="•"/>
            </a:pPr>
            <a:r>
              <a:rPr lang="en-US" b="1" dirty="0">
                <a:solidFill>
                  <a:schemeClr val="accent3"/>
                </a:solidFill>
              </a:rPr>
              <a:t>Example:</a:t>
            </a:r>
          </a:p>
          <a:p>
            <a:pPr marL="742950" lvl="1" indent="-285750">
              <a:buFont typeface="Courier New" charset="0"/>
              <a:buChar char="o"/>
            </a:pPr>
            <a:r>
              <a:rPr lang="en-US" b="1" dirty="0">
                <a:solidFill>
                  <a:srgbClr val="2F2A2B"/>
                </a:solidFill>
              </a:rPr>
              <a:t>BL</a:t>
            </a:r>
            <a:r>
              <a:rPr lang="en-US" dirty="0">
                <a:solidFill>
                  <a:srgbClr val="2F2A2B"/>
                </a:solidFill>
              </a:rPr>
              <a:t> is shifted once to the left. </a:t>
            </a:r>
          </a:p>
          <a:p>
            <a:pPr marL="742950" lvl="1" indent="-285750">
              <a:buFont typeface="Courier New" charset="0"/>
              <a:buChar char="o"/>
            </a:pPr>
            <a:r>
              <a:rPr lang="en-US" dirty="0">
                <a:solidFill>
                  <a:srgbClr val="2F2A2B"/>
                </a:solidFill>
              </a:rPr>
              <a:t>The highest bit is copied into the </a:t>
            </a:r>
            <a:r>
              <a:rPr lang="en-US" b="1" dirty="0">
                <a:solidFill>
                  <a:srgbClr val="2F2A2B"/>
                </a:solidFill>
              </a:rPr>
              <a:t>Carry flag </a:t>
            </a:r>
            <a:r>
              <a:rPr lang="en-US" dirty="0">
                <a:solidFill>
                  <a:srgbClr val="2F2A2B"/>
                </a:solidFill>
              </a:rPr>
              <a:t>and the lowest bit     </a:t>
            </a:r>
          </a:p>
          <a:p>
            <a:r>
              <a:rPr lang="en-US" dirty="0">
                <a:solidFill>
                  <a:srgbClr val="2F2A2B"/>
                </a:solidFill>
              </a:rPr>
              <a:t>               position is assigned zero:</a:t>
            </a:r>
          </a:p>
        </p:txBody>
      </p:sp>
      <p:sp>
        <p:nvSpPr>
          <p:cNvPr id="4" name="Rectangle 3"/>
          <p:cNvSpPr/>
          <p:nvPr/>
        </p:nvSpPr>
        <p:spPr>
          <a:xfrm>
            <a:off x="3600775" y="3798759"/>
            <a:ext cx="5622915" cy="646331"/>
          </a:xfrm>
          <a:prstGeom prst="rect">
            <a:avLst/>
          </a:prstGeom>
        </p:spPr>
        <p:txBody>
          <a:bodyPr wrap="square">
            <a:spAutoFit/>
          </a:bodyPr>
          <a:lstStyle/>
          <a:p>
            <a:r>
              <a:rPr lang="en-US" dirty="0">
                <a:solidFill>
                  <a:srgbClr val="2F2A2B"/>
                </a:solidFill>
              </a:rPr>
              <a:t>mov bl,8Fh                           ; BL = 10001111b</a:t>
            </a:r>
          </a:p>
          <a:p>
            <a:r>
              <a:rPr lang="en-US" dirty="0" err="1">
                <a:solidFill>
                  <a:schemeClr val="accent3"/>
                </a:solidFill>
              </a:rPr>
              <a:t>shl</a:t>
            </a:r>
            <a:r>
              <a:rPr lang="en-US" dirty="0">
                <a:solidFill>
                  <a:schemeClr val="accent3"/>
                </a:solidFill>
              </a:rPr>
              <a:t> </a:t>
            </a:r>
            <a:r>
              <a:rPr lang="en-US" dirty="0">
                <a:solidFill>
                  <a:srgbClr val="2F2A2B"/>
                </a:solidFill>
              </a:rPr>
              <a:t>bl,1                      ; </a:t>
            </a:r>
            <a:r>
              <a:rPr lang="en-US" b="1" dirty="0">
                <a:solidFill>
                  <a:srgbClr val="2F2A2B"/>
                </a:solidFill>
              </a:rPr>
              <a:t>CF = 1</a:t>
            </a:r>
            <a:r>
              <a:rPr lang="en-US" dirty="0">
                <a:solidFill>
                  <a:srgbClr val="2F2A2B"/>
                </a:solidFill>
              </a:rPr>
              <a:t>, BL = 00011110b</a:t>
            </a:r>
          </a:p>
        </p:txBody>
      </p:sp>
      <p:sp>
        <p:nvSpPr>
          <p:cNvPr id="11" name="TextBox 10"/>
          <p:cNvSpPr txBox="1"/>
          <p:nvPr/>
        </p:nvSpPr>
        <p:spPr>
          <a:xfrm>
            <a:off x="7389248" y="5546634"/>
            <a:ext cx="936493" cy="274086"/>
          </a:xfrm>
          <a:prstGeom prst="rect">
            <a:avLst/>
          </a:prstGeom>
          <a:noFill/>
          <a:ln>
            <a:solidFill>
              <a:srgbClr val="FF0000"/>
            </a:solidFill>
          </a:ln>
        </p:spPr>
        <p:txBody>
          <a:bodyPr wrap="square" rtlCol="0">
            <a:spAutoFit/>
          </a:bodyPr>
          <a:lstStyle/>
          <a:p>
            <a:endParaRPr lang="en-US"/>
          </a:p>
        </p:txBody>
      </p:sp>
    </p:spTree>
    <p:extLst>
      <p:ext uri="{BB962C8B-B14F-4D97-AF65-F5344CB8AC3E}">
        <p14:creationId xmlns:p14="http://schemas.microsoft.com/office/powerpoint/2010/main" val="1422236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9FFC1D02-10AB-D44B-AF96-571BF6FC82C9}" type="slidenum">
              <a:rPr lang="en-US" altLang="en-US" sz="1600">
                <a:latin typeface="Times New Roman" charset="0"/>
              </a:rPr>
              <a:pPr eaLnBrk="1" hangingPunct="1">
                <a:spcBef>
                  <a:spcPct val="0"/>
                </a:spcBef>
                <a:buClrTx/>
                <a:buFontTx/>
                <a:buNone/>
                <a:defRPr/>
              </a:pPr>
              <a:t>14</a:t>
            </a:fld>
            <a:endParaRPr lang="en-US" altLang="en-US" sz="1600">
              <a:latin typeface="Times New Roman" charset="0"/>
            </a:endParaRPr>
          </a:p>
        </p:txBody>
      </p:sp>
      <p:sp>
        <p:nvSpPr>
          <p:cNvPr id="84994" name="Rectangle 1026"/>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SHL</a:t>
            </a:r>
            <a:r>
              <a:rPr lang="en-US" altLang="en-US" sz="4000" dirty="0"/>
              <a:t> Instruction</a:t>
            </a:r>
          </a:p>
        </p:txBody>
      </p:sp>
      <p:sp>
        <p:nvSpPr>
          <p:cNvPr id="6" name="Rectangle 5"/>
          <p:cNvSpPr/>
          <p:nvPr/>
        </p:nvSpPr>
        <p:spPr>
          <a:xfrm>
            <a:off x="1219200" y="1896239"/>
            <a:ext cx="10096500" cy="1532727"/>
          </a:xfrm>
          <a:prstGeom prst="rect">
            <a:avLst/>
          </a:prstGeom>
        </p:spPr>
        <p:txBody>
          <a:bodyPr wrap="square">
            <a:spAutoFit/>
          </a:bodyPr>
          <a:lstStyle/>
          <a:p>
            <a:pPr marL="285750" indent="-285750">
              <a:lnSpc>
                <a:spcPct val="130000"/>
              </a:lnSpc>
              <a:buFont typeface="Arial" charset="0"/>
              <a:buChar char="•"/>
            </a:pPr>
            <a:r>
              <a:rPr lang="en-US" dirty="0">
                <a:solidFill>
                  <a:srgbClr val="2F2A2B"/>
                </a:solidFill>
              </a:rPr>
              <a:t>When a value is </a:t>
            </a:r>
            <a:r>
              <a:rPr lang="en-US" b="1" dirty="0">
                <a:solidFill>
                  <a:schemeClr val="accent3"/>
                </a:solidFill>
              </a:rPr>
              <a:t>shifted </a:t>
            </a:r>
            <a:r>
              <a:rPr lang="en-US" b="1" dirty="0">
                <a:solidFill>
                  <a:srgbClr val="00B050"/>
                </a:solidFill>
              </a:rPr>
              <a:t>leftward</a:t>
            </a:r>
            <a:r>
              <a:rPr lang="en-US" b="1" dirty="0">
                <a:solidFill>
                  <a:schemeClr val="accent3"/>
                </a:solidFill>
              </a:rPr>
              <a:t> </a:t>
            </a:r>
            <a:r>
              <a:rPr lang="en-US" b="1" u="sng" dirty="0">
                <a:solidFill>
                  <a:srgbClr val="C00000"/>
                </a:solidFill>
              </a:rPr>
              <a:t>multiple times</a:t>
            </a:r>
            <a:r>
              <a:rPr lang="en-US" dirty="0">
                <a:solidFill>
                  <a:srgbClr val="2F2A2B"/>
                </a:solidFill>
              </a:rPr>
              <a:t>, </a:t>
            </a:r>
          </a:p>
          <a:p>
            <a:pPr marL="742950" lvl="1" indent="-285750">
              <a:lnSpc>
                <a:spcPct val="130000"/>
              </a:lnSpc>
              <a:buFont typeface="Courier New" charset="0"/>
              <a:buChar char="o"/>
            </a:pPr>
            <a:r>
              <a:rPr lang="en-US" dirty="0">
                <a:solidFill>
                  <a:srgbClr val="2F2A2B"/>
                </a:solidFill>
              </a:rPr>
              <a:t>The </a:t>
            </a:r>
            <a:r>
              <a:rPr lang="en-US" b="1" dirty="0">
                <a:solidFill>
                  <a:srgbClr val="2F2A2B"/>
                </a:solidFill>
              </a:rPr>
              <a:t>Carry flag </a:t>
            </a:r>
            <a:r>
              <a:rPr lang="en-US" dirty="0">
                <a:solidFill>
                  <a:srgbClr val="2F2A2B"/>
                </a:solidFill>
              </a:rPr>
              <a:t>contains </a:t>
            </a:r>
            <a:r>
              <a:rPr lang="en-US" b="1" dirty="0">
                <a:solidFill>
                  <a:schemeClr val="accent3"/>
                </a:solidFill>
              </a:rPr>
              <a:t>the last bit </a:t>
            </a:r>
            <a:r>
              <a:rPr lang="en-US" u="sng" dirty="0">
                <a:solidFill>
                  <a:srgbClr val="2F2A2B"/>
                </a:solidFill>
              </a:rPr>
              <a:t>to be shifted out of the most significant bit (MSB)</a:t>
            </a:r>
          </a:p>
          <a:p>
            <a:pPr marL="285750" indent="-285750">
              <a:lnSpc>
                <a:spcPct val="130000"/>
              </a:lnSpc>
              <a:buFont typeface="Arial" charset="0"/>
              <a:buChar char="•"/>
            </a:pPr>
            <a:r>
              <a:rPr lang="en-US" b="1" dirty="0">
                <a:solidFill>
                  <a:schemeClr val="accent3"/>
                </a:solidFill>
              </a:rPr>
              <a:t>Example:</a:t>
            </a:r>
            <a:r>
              <a:rPr lang="en-US" dirty="0">
                <a:solidFill>
                  <a:srgbClr val="2F2A2B"/>
                </a:solidFill>
              </a:rPr>
              <a:t> </a:t>
            </a:r>
          </a:p>
          <a:p>
            <a:pPr marL="742950" lvl="1" indent="-285750">
              <a:lnSpc>
                <a:spcPct val="130000"/>
              </a:lnSpc>
              <a:buFont typeface="Courier New" charset="0"/>
              <a:buChar char="o"/>
            </a:pPr>
            <a:r>
              <a:rPr lang="en-US" b="1" dirty="0">
                <a:solidFill>
                  <a:srgbClr val="2F2A2B"/>
                </a:solidFill>
              </a:rPr>
              <a:t>bit 7</a:t>
            </a:r>
            <a:r>
              <a:rPr lang="en-US" dirty="0">
                <a:solidFill>
                  <a:srgbClr val="2F2A2B"/>
                </a:solidFill>
              </a:rPr>
              <a:t> does not end up in the </a:t>
            </a:r>
            <a:r>
              <a:rPr lang="en-US" b="1" dirty="0">
                <a:solidFill>
                  <a:srgbClr val="2F2A2B"/>
                </a:solidFill>
              </a:rPr>
              <a:t>Carry flag </a:t>
            </a:r>
            <a:r>
              <a:rPr lang="en-US" dirty="0">
                <a:solidFill>
                  <a:srgbClr val="2F2A2B"/>
                </a:solidFill>
              </a:rPr>
              <a:t>because it is </a:t>
            </a:r>
            <a:r>
              <a:rPr lang="en-US" u="sng" dirty="0">
                <a:solidFill>
                  <a:schemeClr val="accent3"/>
                </a:solidFill>
              </a:rPr>
              <a:t>replaced by bit 6 </a:t>
            </a:r>
            <a:r>
              <a:rPr lang="en-US" dirty="0">
                <a:solidFill>
                  <a:srgbClr val="2F2A2B"/>
                </a:solidFill>
              </a:rPr>
              <a:t>(a zero):</a:t>
            </a:r>
          </a:p>
        </p:txBody>
      </p:sp>
      <p:sp>
        <p:nvSpPr>
          <p:cNvPr id="7" name="Rectangle 6"/>
          <p:cNvSpPr/>
          <p:nvPr/>
        </p:nvSpPr>
        <p:spPr>
          <a:xfrm>
            <a:off x="1219200" y="4961693"/>
            <a:ext cx="9042400" cy="646331"/>
          </a:xfrm>
          <a:prstGeom prst="rect">
            <a:avLst/>
          </a:prstGeom>
        </p:spPr>
        <p:txBody>
          <a:bodyPr wrap="square">
            <a:spAutoFit/>
          </a:bodyPr>
          <a:lstStyle/>
          <a:p>
            <a:pPr marL="285750" indent="-285750">
              <a:buFont typeface="Arial" charset="0"/>
              <a:buChar char="•"/>
            </a:pPr>
            <a:r>
              <a:rPr lang="en-US" dirty="0">
                <a:solidFill>
                  <a:srgbClr val="2F2A2B"/>
                </a:solidFill>
              </a:rPr>
              <a:t>Similarly, when a value is </a:t>
            </a:r>
            <a:r>
              <a:rPr lang="en-US" b="1" dirty="0">
                <a:solidFill>
                  <a:schemeClr val="accent3"/>
                </a:solidFill>
              </a:rPr>
              <a:t>shifted </a:t>
            </a:r>
            <a:r>
              <a:rPr lang="en-US" b="1" dirty="0">
                <a:solidFill>
                  <a:srgbClr val="00B050"/>
                </a:solidFill>
              </a:rPr>
              <a:t>rightward</a:t>
            </a:r>
            <a:r>
              <a:rPr lang="en-US" b="1" dirty="0">
                <a:solidFill>
                  <a:schemeClr val="accent3"/>
                </a:solidFill>
              </a:rPr>
              <a:t> </a:t>
            </a:r>
            <a:r>
              <a:rPr lang="en-US" b="1" u="sng" dirty="0">
                <a:solidFill>
                  <a:srgbClr val="C00000"/>
                </a:solidFill>
              </a:rPr>
              <a:t>multiple times</a:t>
            </a:r>
            <a:r>
              <a:rPr lang="en-US" dirty="0">
                <a:solidFill>
                  <a:srgbClr val="2F2A2B"/>
                </a:solidFill>
              </a:rPr>
              <a:t>, </a:t>
            </a:r>
          </a:p>
          <a:p>
            <a:pPr marL="742950" lvl="1" indent="-285750">
              <a:buFont typeface="Courier New" charset="0"/>
              <a:buChar char="o"/>
            </a:pPr>
            <a:r>
              <a:rPr lang="en-US" dirty="0">
                <a:solidFill>
                  <a:srgbClr val="2F2A2B"/>
                </a:solidFill>
              </a:rPr>
              <a:t>The </a:t>
            </a:r>
            <a:r>
              <a:rPr lang="en-US" b="1" dirty="0">
                <a:solidFill>
                  <a:srgbClr val="2F2A2B"/>
                </a:solidFill>
              </a:rPr>
              <a:t>Carry flag </a:t>
            </a:r>
            <a:r>
              <a:rPr lang="en-US" dirty="0">
                <a:solidFill>
                  <a:srgbClr val="2F2A2B"/>
                </a:solidFill>
              </a:rPr>
              <a:t>contains </a:t>
            </a:r>
            <a:r>
              <a:rPr lang="en-US" u="sng" dirty="0">
                <a:solidFill>
                  <a:srgbClr val="2F2A2B"/>
                </a:solidFill>
              </a:rPr>
              <a:t>the last bit to be shifted out of the least significant bit (LSB)</a:t>
            </a:r>
            <a:endParaRPr lang="en-US" dirty="0">
              <a:solidFill>
                <a:srgbClr val="2F2A2B"/>
              </a:solidFill>
            </a:endParaRPr>
          </a:p>
        </p:txBody>
      </p:sp>
      <p:sp>
        <p:nvSpPr>
          <p:cNvPr id="8" name="Rectangle 7"/>
          <p:cNvSpPr/>
          <p:nvPr/>
        </p:nvSpPr>
        <p:spPr>
          <a:xfrm>
            <a:off x="3219450" y="3709260"/>
            <a:ext cx="6096000" cy="646331"/>
          </a:xfrm>
          <a:prstGeom prst="rect">
            <a:avLst/>
          </a:prstGeom>
        </p:spPr>
        <p:txBody>
          <a:bodyPr>
            <a:spAutoFit/>
          </a:bodyPr>
          <a:lstStyle/>
          <a:p>
            <a:r>
              <a:rPr lang="en-US" dirty="0">
                <a:solidFill>
                  <a:srgbClr val="2F2A2B"/>
                </a:solidFill>
              </a:rPr>
              <a:t>mov al,10000000b</a:t>
            </a:r>
          </a:p>
          <a:p>
            <a:r>
              <a:rPr lang="en-US" dirty="0" err="1">
                <a:solidFill>
                  <a:schemeClr val="accent3"/>
                </a:solidFill>
              </a:rPr>
              <a:t>shl</a:t>
            </a:r>
            <a:r>
              <a:rPr lang="en-US" dirty="0">
                <a:solidFill>
                  <a:schemeClr val="accent3"/>
                </a:solidFill>
              </a:rPr>
              <a:t> </a:t>
            </a:r>
            <a:r>
              <a:rPr lang="en-US" dirty="0">
                <a:solidFill>
                  <a:srgbClr val="2F2A2B"/>
                </a:solidFill>
              </a:rPr>
              <a:t>al,2                             ; CF = 0, AL = 00000000b</a:t>
            </a:r>
          </a:p>
        </p:txBody>
      </p:sp>
    </p:spTree>
    <p:extLst>
      <p:ext uri="{BB962C8B-B14F-4D97-AF65-F5344CB8AC3E}">
        <p14:creationId xmlns:p14="http://schemas.microsoft.com/office/powerpoint/2010/main" val="574782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9FFC1D02-10AB-D44B-AF96-571BF6FC82C9}" type="slidenum">
              <a:rPr lang="en-US" altLang="en-US" sz="1600">
                <a:latin typeface="Times New Roman" charset="0"/>
              </a:rPr>
              <a:pPr eaLnBrk="1" hangingPunct="1">
                <a:spcBef>
                  <a:spcPct val="0"/>
                </a:spcBef>
                <a:buClrTx/>
                <a:buFontTx/>
                <a:buNone/>
                <a:defRPr/>
              </a:pPr>
              <a:t>15</a:t>
            </a:fld>
            <a:endParaRPr lang="en-US" altLang="en-US" sz="1600">
              <a:latin typeface="Times New Roman" charset="0"/>
            </a:endParaRPr>
          </a:p>
        </p:txBody>
      </p:sp>
      <p:sp>
        <p:nvSpPr>
          <p:cNvPr id="84994" name="Rectangle 1026"/>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SHL</a:t>
            </a:r>
            <a:r>
              <a:rPr lang="en-US" altLang="en-US" sz="4000" dirty="0"/>
              <a:t> Instruction</a:t>
            </a:r>
          </a:p>
        </p:txBody>
      </p:sp>
      <p:sp>
        <p:nvSpPr>
          <p:cNvPr id="10" name="Rectangle 2"/>
          <p:cNvSpPr txBox="1">
            <a:spLocks noChangeArrowheads="1"/>
          </p:cNvSpPr>
          <p:nvPr/>
        </p:nvSpPr>
        <p:spPr>
          <a:xfrm>
            <a:off x="1173480" y="1634221"/>
            <a:ext cx="7772400" cy="609600"/>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342900" indent="-342900">
              <a:buFont typeface="Arial" charset="0"/>
              <a:buChar char="•"/>
              <a:defRPr/>
            </a:pPr>
            <a:r>
              <a:rPr lang="en-US" altLang="en-US" sz="2400" b="1" dirty="0">
                <a:solidFill>
                  <a:schemeClr val="accent3"/>
                </a:solidFill>
                <a:latin typeface="+mn-lt"/>
              </a:rPr>
              <a:t>Fast Multiplication</a:t>
            </a:r>
          </a:p>
        </p:txBody>
      </p:sp>
      <p:sp>
        <p:nvSpPr>
          <p:cNvPr id="11" name="Text Box 3"/>
          <p:cNvSpPr txBox="1">
            <a:spLocks noChangeArrowheads="1"/>
          </p:cNvSpPr>
          <p:nvPr/>
        </p:nvSpPr>
        <p:spPr bwMode="auto">
          <a:xfrm>
            <a:off x="2370195" y="3056713"/>
            <a:ext cx="1905000" cy="838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3657600" algn="l"/>
                <a:tab pos="4114800"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3657600" algn="l"/>
                <a:tab pos="4114800"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3657600" algn="l"/>
                <a:tab pos="4114800"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3657600" algn="l"/>
                <a:tab pos="4114800"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3657600" algn="l"/>
                <a:tab pos="4114800"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1800" b="1" dirty="0">
                <a:latin typeface="Courier New" charset="0"/>
              </a:rPr>
              <a:t>mov dl,5</a:t>
            </a:r>
          </a:p>
          <a:p>
            <a:pPr eaLnBrk="1" hangingPunct="1">
              <a:lnSpc>
                <a:spcPct val="50000"/>
              </a:lnSpc>
              <a:spcBef>
                <a:spcPct val="50000"/>
              </a:spcBef>
              <a:buClrTx/>
              <a:buFontTx/>
              <a:buNone/>
              <a:defRPr/>
            </a:pPr>
            <a:r>
              <a:rPr lang="en-US" altLang="en-US" sz="1800" b="1" dirty="0" err="1">
                <a:solidFill>
                  <a:schemeClr val="accent3"/>
                </a:solidFill>
                <a:latin typeface="Courier New" charset="0"/>
              </a:rPr>
              <a:t>shl</a:t>
            </a:r>
            <a:r>
              <a:rPr lang="en-US" altLang="en-US" sz="1800" b="1" dirty="0">
                <a:latin typeface="Courier New" charset="0"/>
              </a:rPr>
              <a:t> dl,1</a:t>
            </a:r>
          </a:p>
        </p:txBody>
      </p:sp>
      <p:sp>
        <p:nvSpPr>
          <p:cNvPr id="12" name="Text Box 4"/>
          <p:cNvSpPr txBox="1">
            <a:spLocks noChangeArrowheads="1"/>
          </p:cNvSpPr>
          <p:nvPr/>
        </p:nvSpPr>
        <p:spPr bwMode="auto">
          <a:xfrm>
            <a:off x="1522001" y="2239463"/>
            <a:ext cx="76962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marL="342900" indent="-342900" eaLnBrk="1" hangingPunct="1">
              <a:spcBef>
                <a:spcPct val="50000"/>
              </a:spcBef>
              <a:buClrTx/>
              <a:buFont typeface="Courier New" charset="0"/>
              <a:buChar char="o"/>
              <a:defRPr/>
            </a:pPr>
            <a:r>
              <a:rPr lang="en-US" altLang="en-US" sz="1800" dirty="0">
                <a:latin typeface="+mn-lt"/>
              </a:rPr>
              <a:t>Shifting left 1 bit </a:t>
            </a:r>
            <a:r>
              <a:rPr lang="en-US" altLang="en-US" sz="1800" b="1" dirty="0">
                <a:latin typeface="+mn-lt"/>
              </a:rPr>
              <a:t>multiplies a number by 2</a:t>
            </a:r>
          </a:p>
        </p:txBody>
      </p:sp>
      <p:graphicFrame>
        <p:nvGraphicFramePr>
          <p:cNvPr id="13" name="Object 5"/>
          <p:cNvGraphicFramePr>
            <a:graphicFrameLocks noChangeAspect="1"/>
          </p:cNvGraphicFramePr>
          <p:nvPr>
            <p:extLst>
              <p:ext uri="{D42A27DB-BD31-4B8C-83A1-F6EECF244321}">
                <p14:modId xmlns:p14="http://schemas.microsoft.com/office/powerpoint/2010/main" val="2146532599"/>
              </p:ext>
            </p:extLst>
          </p:nvPr>
        </p:nvGraphicFramePr>
        <p:xfrm>
          <a:off x="4808595" y="2980513"/>
          <a:ext cx="3505200" cy="990600"/>
        </p:xfrm>
        <a:graphic>
          <a:graphicData uri="http://schemas.openxmlformats.org/presentationml/2006/ole">
            <mc:AlternateContent xmlns:mc="http://schemas.openxmlformats.org/markup-compatibility/2006">
              <mc:Choice xmlns:v="urn:schemas-microsoft-com:vml" Requires="v">
                <p:oleObj spid="_x0000_s71324" name="VISIO" r:id="rId3" imgW="2160479" imgH="419924" progId="Visio.Drawing.6">
                  <p:embed/>
                </p:oleObj>
              </mc:Choice>
              <mc:Fallback>
                <p:oleObj name="VISIO" r:id="rId3" imgW="2160479" imgH="419924"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4035" t="-9023" r="5263" b="-8270"/>
                      <a:stretch>
                        <a:fillRect/>
                      </a:stretch>
                    </p:blipFill>
                    <p:spPr bwMode="auto">
                      <a:xfrm>
                        <a:off x="4808595" y="2980513"/>
                        <a:ext cx="3505200" cy="990600"/>
                      </a:xfrm>
                      <a:prstGeom prst="rect">
                        <a:avLst/>
                      </a:prstGeom>
                      <a:noFill/>
                      <a:ln>
                        <a:noFill/>
                      </a:ln>
                      <a:effectLst/>
                    </p:spPr>
                  </p:pic>
                </p:oleObj>
              </mc:Fallback>
            </mc:AlternateContent>
          </a:graphicData>
        </a:graphic>
      </p:graphicFrame>
      <p:sp>
        <p:nvSpPr>
          <p:cNvPr id="16" name="Text Box 7"/>
          <p:cNvSpPr txBox="1">
            <a:spLocks noChangeArrowheads="1"/>
          </p:cNvSpPr>
          <p:nvPr/>
        </p:nvSpPr>
        <p:spPr bwMode="auto">
          <a:xfrm>
            <a:off x="1560101" y="4218726"/>
            <a:ext cx="7696200"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marL="342900" indent="-342900" eaLnBrk="1" hangingPunct="1">
              <a:spcBef>
                <a:spcPct val="50000"/>
              </a:spcBef>
              <a:buClrTx/>
              <a:buFont typeface="Courier New" charset="0"/>
              <a:buChar char="o"/>
              <a:defRPr/>
            </a:pPr>
            <a:r>
              <a:rPr lang="en-US" altLang="en-US" sz="1800" b="1" dirty="0">
                <a:latin typeface="+mn-lt"/>
              </a:rPr>
              <a:t>Shifting left </a:t>
            </a:r>
            <a:r>
              <a:rPr lang="en-US" altLang="en-US" sz="1800" i="1" dirty="0">
                <a:latin typeface="+mn-lt"/>
              </a:rPr>
              <a:t>n</a:t>
            </a:r>
            <a:r>
              <a:rPr lang="en-US" altLang="en-US" sz="1800" dirty="0">
                <a:latin typeface="+mn-lt"/>
              </a:rPr>
              <a:t> bits </a:t>
            </a:r>
            <a:r>
              <a:rPr lang="en-US" altLang="en-US" sz="1800" b="1" dirty="0">
                <a:solidFill>
                  <a:schemeClr val="accent3"/>
                </a:solidFill>
                <a:latin typeface="+mn-lt"/>
              </a:rPr>
              <a:t>multiplies</a:t>
            </a:r>
            <a:r>
              <a:rPr lang="en-US" altLang="en-US" sz="1800" dirty="0">
                <a:solidFill>
                  <a:schemeClr val="accent3"/>
                </a:solidFill>
                <a:latin typeface="+mn-lt"/>
              </a:rPr>
              <a:t> </a:t>
            </a:r>
            <a:r>
              <a:rPr lang="en-US" altLang="en-US" sz="1800" dirty="0">
                <a:latin typeface="+mn-lt"/>
              </a:rPr>
              <a:t>the operand by 2</a:t>
            </a:r>
            <a:r>
              <a:rPr lang="en-US" altLang="en-US" sz="1800" i="1" baseline="30000" dirty="0">
                <a:latin typeface="+mn-lt"/>
              </a:rPr>
              <a:t>n</a:t>
            </a:r>
          </a:p>
          <a:p>
            <a:pPr marL="1085850" lvl="1" indent="-342900" eaLnBrk="1" hangingPunct="1">
              <a:spcBef>
                <a:spcPct val="50000"/>
              </a:spcBef>
              <a:buClrTx/>
              <a:buFont typeface="Courier New" charset="0"/>
              <a:buChar char="o"/>
              <a:defRPr/>
            </a:pPr>
            <a:r>
              <a:rPr lang="en-US" altLang="en-US" sz="1800" b="1" dirty="0">
                <a:solidFill>
                  <a:schemeClr val="accent3"/>
                </a:solidFill>
                <a:latin typeface="+mn-lt"/>
              </a:rPr>
              <a:t>For example</a:t>
            </a:r>
            <a:r>
              <a:rPr lang="en-US" altLang="en-US" sz="1800" dirty="0">
                <a:latin typeface="+mn-lt"/>
              </a:rPr>
              <a:t>, 5 * 2</a:t>
            </a:r>
            <a:r>
              <a:rPr lang="en-US" altLang="en-US" sz="1800" baseline="30000" dirty="0">
                <a:latin typeface="+mn-lt"/>
              </a:rPr>
              <a:t>2</a:t>
            </a:r>
            <a:r>
              <a:rPr lang="en-US" altLang="en-US" sz="1800" dirty="0">
                <a:latin typeface="+mn-lt"/>
              </a:rPr>
              <a:t> = 20</a:t>
            </a:r>
          </a:p>
        </p:txBody>
      </p:sp>
      <p:sp>
        <p:nvSpPr>
          <p:cNvPr id="17" name="Text Box 6"/>
          <p:cNvSpPr txBox="1">
            <a:spLocks noChangeArrowheads="1"/>
          </p:cNvSpPr>
          <p:nvPr/>
        </p:nvSpPr>
        <p:spPr bwMode="auto">
          <a:xfrm>
            <a:off x="3345805" y="5274827"/>
            <a:ext cx="6019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3657600" algn="l"/>
                <a:tab pos="4114800"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3657600" algn="l"/>
                <a:tab pos="4114800"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3657600" algn="l"/>
                <a:tab pos="4114800"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3657600" algn="l"/>
                <a:tab pos="4114800"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3657600" algn="l"/>
                <a:tab pos="4114800"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1800" dirty="0">
                <a:latin typeface="Courier New" charset="0"/>
              </a:rPr>
              <a:t>mov dl,5</a:t>
            </a:r>
          </a:p>
          <a:p>
            <a:pPr eaLnBrk="1" hangingPunct="1">
              <a:lnSpc>
                <a:spcPct val="50000"/>
              </a:lnSpc>
              <a:spcBef>
                <a:spcPct val="50000"/>
              </a:spcBef>
              <a:buClrTx/>
              <a:buFontTx/>
              <a:buNone/>
              <a:defRPr/>
            </a:pPr>
            <a:r>
              <a:rPr lang="en-US" altLang="en-US" sz="1800" b="1" dirty="0" err="1">
                <a:solidFill>
                  <a:schemeClr val="accent3"/>
                </a:solidFill>
                <a:latin typeface="Courier New" charset="0"/>
              </a:rPr>
              <a:t>shl</a:t>
            </a:r>
            <a:r>
              <a:rPr lang="en-US" altLang="en-US" sz="1800" dirty="0">
                <a:solidFill>
                  <a:schemeClr val="accent3"/>
                </a:solidFill>
                <a:latin typeface="Courier New" charset="0"/>
              </a:rPr>
              <a:t> </a:t>
            </a:r>
            <a:r>
              <a:rPr lang="en-US" altLang="en-US" sz="1800" dirty="0">
                <a:latin typeface="Courier New" charset="0"/>
              </a:rPr>
              <a:t>dl,2      ; DL = 20</a:t>
            </a:r>
          </a:p>
        </p:txBody>
      </p:sp>
    </p:spTree>
    <p:extLst>
      <p:ext uri="{BB962C8B-B14F-4D97-AF65-F5344CB8AC3E}">
        <p14:creationId xmlns:p14="http://schemas.microsoft.com/office/powerpoint/2010/main" val="1373199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154CA4AA-7CA0-E745-94B4-4344D2E8D57B}" type="slidenum">
              <a:rPr lang="en-US" altLang="en-US" sz="1600">
                <a:latin typeface="Times New Roman" charset="0"/>
              </a:rPr>
              <a:pPr eaLnBrk="1" hangingPunct="1">
                <a:spcBef>
                  <a:spcPct val="0"/>
                </a:spcBef>
                <a:buClrTx/>
                <a:buFontTx/>
                <a:buNone/>
                <a:defRPr/>
              </a:pPr>
              <a:t>16</a:t>
            </a:fld>
            <a:endParaRPr lang="en-US" altLang="en-US" sz="1600">
              <a:latin typeface="Times New Roman" charset="0"/>
            </a:endParaRPr>
          </a:p>
        </p:txBody>
      </p:sp>
      <p:sp>
        <p:nvSpPr>
          <p:cNvPr id="78850"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Shift</a:t>
            </a:r>
            <a:r>
              <a:rPr lang="en-US" altLang="en-US" sz="4000" dirty="0">
                <a:solidFill>
                  <a:schemeClr val="accent3"/>
                </a:solidFill>
              </a:rPr>
              <a:t> </a:t>
            </a:r>
            <a:r>
              <a:rPr lang="en-US" altLang="en-US" sz="4000" dirty="0"/>
              <a:t>and </a:t>
            </a:r>
            <a:r>
              <a:rPr lang="en-US" altLang="en-US" sz="4000" b="1" dirty="0">
                <a:solidFill>
                  <a:schemeClr val="accent3"/>
                </a:solidFill>
              </a:rPr>
              <a:t>Rotate</a:t>
            </a:r>
            <a:r>
              <a:rPr lang="en-US" altLang="en-US" sz="4000" dirty="0"/>
              <a:t> Instructions</a:t>
            </a:r>
          </a:p>
        </p:txBody>
      </p:sp>
      <p:sp>
        <p:nvSpPr>
          <p:cNvPr id="5125" name="Rectangle 3"/>
          <p:cNvSpPr>
            <a:spLocks noGrp="1" noChangeArrowheads="1"/>
          </p:cNvSpPr>
          <p:nvPr>
            <p:ph type="body" idx="1"/>
          </p:nvPr>
        </p:nvSpPr>
        <p:spPr>
          <a:xfrm>
            <a:off x="1382843" y="1969957"/>
            <a:ext cx="6400800" cy="3657600"/>
          </a:xfrm>
        </p:spPr>
        <p:txBody>
          <a:bodyPr/>
          <a:lstStyle/>
          <a:p>
            <a:pPr eaLnBrk="1" hangingPunct="1">
              <a:buFont typeface="Arial" charset="0"/>
              <a:buChar char="•"/>
              <a:defRPr/>
            </a:pPr>
            <a:r>
              <a:rPr lang="en-US" altLang="en-US" dirty="0"/>
              <a:t> Logical vs Arithmetic Shifts</a:t>
            </a:r>
          </a:p>
          <a:p>
            <a:pPr eaLnBrk="1" hangingPunct="1">
              <a:buFont typeface="Arial" charset="0"/>
              <a:buChar char="•"/>
              <a:defRPr/>
            </a:pPr>
            <a:r>
              <a:rPr lang="en-US" altLang="en-US" dirty="0"/>
              <a:t> SHL Instruction </a:t>
            </a:r>
          </a:p>
          <a:p>
            <a:pPr eaLnBrk="1" hangingPunct="1">
              <a:buFont typeface="Arial" charset="0"/>
              <a:buChar char="•"/>
              <a:defRPr/>
            </a:pPr>
            <a:r>
              <a:rPr lang="en-US" altLang="en-US" b="1" dirty="0"/>
              <a:t> SHR Instruction </a:t>
            </a:r>
          </a:p>
          <a:p>
            <a:pPr eaLnBrk="1" hangingPunct="1">
              <a:buFont typeface="Arial" charset="0"/>
              <a:buChar char="•"/>
              <a:defRPr/>
            </a:pPr>
            <a:r>
              <a:rPr lang="en-US" altLang="en-US" dirty="0"/>
              <a:t> SAL and SAR Instructions </a:t>
            </a:r>
          </a:p>
          <a:p>
            <a:pPr eaLnBrk="1" hangingPunct="1">
              <a:buFont typeface="Arial" charset="0"/>
              <a:buChar char="•"/>
              <a:defRPr/>
            </a:pPr>
            <a:r>
              <a:rPr lang="en-US" altLang="en-US" dirty="0"/>
              <a:t> ROL Instruction </a:t>
            </a:r>
          </a:p>
          <a:p>
            <a:pPr eaLnBrk="1" hangingPunct="1">
              <a:buFont typeface="Arial" charset="0"/>
              <a:buChar char="•"/>
              <a:defRPr/>
            </a:pPr>
            <a:r>
              <a:rPr lang="en-US" altLang="en-US" dirty="0"/>
              <a:t> ROR Instruction </a:t>
            </a:r>
          </a:p>
          <a:p>
            <a:pPr eaLnBrk="1" hangingPunct="1">
              <a:buFont typeface="Arial" charset="0"/>
              <a:buChar char="•"/>
              <a:defRPr/>
            </a:pPr>
            <a:r>
              <a:rPr lang="en-US" altLang="en-US" dirty="0"/>
              <a:t> RCL and RCR Instructions </a:t>
            </a:r>
          </a:p>
          <a:p>
            <a:pPr eaLnBrk="1" hangingPunct="1">
              <a:buFont typeface="Arial" charset="0"/>
              <a:buChar char="•"/>
              <a:defRPr/>
            </a:pPr>
            <a:r>
              <a:rPr lang="en-US" altLang="en-US" dirty="0"/>
              <a:t> SHLD/SHRD Instructions</a:t>
            </a:r>
          </a:p>
        </p:txBody>
      </p:sp>
    </p:spTree>
    <p:extLst>
      <p:ext uri="{BB962C8B-B14F-4D97-AF65-F5344CB8AC3E}">
        <p14:creationId xmlns:p14="http://schemas.microsoft.com/office/powerpoint/2010/main" val="1641243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AA8C5BA7-63F0-3C43-A86A-9F6B41F787FA}" type="slidenum">
              <a:rPr lang="en-US" altLang="en-US" sz="1600">
                <a:latin typeface="Times New Roman" charset="0"/>
              </a:rPr>
              <a:pPr eaLnBrk="1" hangingPunct="1">
                <a:spcBef>
                  <a:spcPct val="0"/>
                </a:spcBef>
                <a:buClrTx/>
                <a:buFontTx/>
                <a:buNone/>
                <a:defRPr/>
              </a:pPr>
              <a:t>17</a:t>
            </a:fld>
            <a:endParaRPr lang="en-US" altLang="en-US" sz="1600">
              <a:latin typeface="Times New Roman" charset="0"/>
            </a:endParaRPr>
          </a:p>
        </p:txBody>
      </p:sp>
      <p:sp>
        <p:nvSpPr>
          <p:cNvPr id="86018"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SHR</a:t>
            </a:r>
            <a:r>
              <a:rPr lang="en-US" altLang="en-US" sz="4000" dirty="0"/>
              <a:t> Instruction</a:t>
            </a:r>
          </a:p>
        </p:txBody>
      </p:sp>
      <p:sp>
        <p:nvSpPr>
          <p:cNvPr id="10245" name="Rectangle 3"/>
          <p:cNvSpPr>
            <a:spLocks noGrp="1" noChangeArrowheads="1"/>
          </p:cNvSpPr>
          <p:nvPr>
            <p:ph type="body" idx="1"/>
          </p:nvPr>
        </p:nvSpPr>
        <p:spPr>
          <a:xfrm>
            <a:off x="1219200" y="1862082"/>
            <a:ext cx="9677400" cy="1371600"/>
          </a:xfrm>
        </p:spPr>
        <p:txBody>
          <a:bodyPr>
            <a:normAutofit/>
          </a:bodyPr>
          <a:lstStyle/>
          <a:p>
            <a:pPr eaLnBrk="1" hangingPunct="1">
              <a:buFont typeface="Arial" charset="0"/>
              <a:buChar char="•"/>
              <a:defRPr/>
            </a:pPr>
            <a:r>
              <a:rPr lang="en-US" altLang="en-US" sz="1800" dirty="0"/>
              <a:t> The </a:t>
            </a:r>
            <a:r>
              <a:rPr lang="en-US" altLang="en-US" sz="1800" b="1" dirty="0">
                <a:solidFill>
                  <a:schemeClr val="accent3"/>
                </a:solidFill>
              </a:rPr>
              <a:t>SHR</a:t>
            </a:r>
            <a:r>
              <a:rPr lang="en-US" altLang="en-US" sz="1800" dirty="0">
                <a:solidFill>
                  <a:schemeClr val="accent3"/>
                </a:solidFill>
              </a:rPr>
              <a:t> </a:t>
            </a:r>
            <a:r>
              <a:rPr lang="en-US" altLang="en-US" sz="1800" dirty="0"/>
              <a:t>(</a:t>
            </a:r>
            <a:r>
              <a:rPr lang="en-US" altLang="en-US" sz="1800" b="1" dirty="0">
                <a:solidFill>
                  <a:schemeClr val="accent3"/>
                </a:solidFill>
              </a:rPr>
              <a:t>shift right</a:t>
            </a:r>
            <a:r>
              <a:rPr lang="en-US" altLang="en-US" sz="1800" dirty="0"/>
              <a:t>) instruction </a:t>
            </a:r>
            <a:r>
              <a:rPr lang="en-US" altLang="en-US" sz="1800" b="1" dirty="0"/>
              <a:t>performs a logical right shift </a:t>
            </a:r>
            <a:r>
              <a:rPr lang="en-US" altLang="en-US" sz="1800" dirty="0"/>
              <a:t>on the destination operand</a:t>
            </a:r>
          </a:p>
          <a:p>
            <a:pPr eaLnBrk="1" hangingPunct="1">
              <a:buFont typeface="Arial" charset="0"/>
              <a:buChar char="•"/>
              <a:defRPr/>
            </a:pPr>
            <a:r>
              <a:rPr lang="en-US" altLang="en-US" sz="1800" dirty="0"/>
              <a:t> The </a:t>
            </a:r>
            <a:r>
              <a:rPr lang="en-US" altLang="en-US" sz="1800" dirty="0">
                <a:solidFill>
                  <a:schemeClr val="accent3"/>
                </a:solidFill>
              </a:rPr>
              <a:t>highest bit </a:t>
            </a:r>
            <a:r>
              <a:rPr lang="en-US" altLang="en-US" sz="1800" dirty="0"/>
              <a:t>position is </a:t>
            </a:r>
            <a:r>
              <a:rPr lang="en-US" altLang="en-US" sz="1800" b="1" u="sng" dirty="0"/>
              <a:t>filled with a zero</a:t>
            </a:r>
            <a:r>
              <a:rPr lang="en-US" altLang="en-US" sz="1800" dirty="0"/>
              <a:t>.</a:t>
            </a:r>
          </a:p>
        </p:txBody>
      </p:sp>
      <p:graphicFrame>
        <p:nvGraphicFramePr>
          <p:cNvPr id="22533" name="Object 4"/>
          <p:cNvGraphicFramePr>
            <a:graphicFrameLocks noChangeAspect="1"/>
          </p:cNvGraphicFramePr>
          <p:nvPr>
            <p:extLst>
              <p:ext uri="{D42A27DB-BD31-4B8C-83A1-F6EECF244321}">
                <p14:modId xmlns:p14="http://schemas.microsoft.com/office/powerpoint/2010/main" val="1176401669"/>
              </p:ext>
            </p:extLst>
          </p:nvPr>
        </p:nvGraphicFramePr>
        <p:xfrm>
          <a:off x="2387600" y="3063803"/>
          <a:ext cx="6248400" cy="984250"/>
        </p:xfrm>
        <a:graphic>
          <a:graphicData uri="http://schemas.openxmlformats.org/presentationml/2006/ole">
            <mc:AlternateContent xmlns:mc="http://schemas.openxmlformats.org/markup-compatibility/2006">
              <mc:Choice xmlns:v="urn:schemas-microsoft-com:vml" Requires="v">
                <p:oleObj spid="_x0000_s72339" name="VISIO" r:id="rId3" imgW="3736848" imgH="502920" progId="Visio.Drawing.6">
                  <p:embed/>
                </p:oleObj>
              </mc:Choice>
              <mc:Fallback>
                <p:oleObj name="VISIO" r:id="rId3" imgW="3736848" imgH="50292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t="-18321" r="-1234"/>
                      <a:stretch>
                        <a:fillRect/>
                      </a:stretch>
                    </p:blipFill>
                    <p:spPr bwMode="auto">
                      <a:xfrm>
                        <a:off x="2387600" y="3063803"/>
                        <a:ext cx="6248400" cy="984250"/>
                      </a:xfrm>
                      <a:prstGeom prst="rect">
                        <a:avLst/>
                      </a:prstGeom>
                      <a:noFill/>
                      <a:ln>
                        <a:noFill/>
                      </a:ln>
                      <a:effectLst/>
                    </p:spPr>
                  </p:pic>
                </p:oleObj>
              </mc:Fallback>
            </mc:AlternateContent>
          </a:graphicData>
        </a:graphic>
      </p:graphicFrame>
      <p:sp>
        <p:nvSpPr>
          <p:cNvPr id="3" name="Rectangle 2"/>
          <p:cNvSpPr/>
          <p:nvPr/>
        </p:nvSpPr>
        <p:spPr>
          <a:xfrm>
            <a:off x="1219200" y="4136953"/>
            <a:ext cx="9936480" cy="923330"/>
          </a:xfrm>
          <a:prstGeom prst="rect">
            <a:avLst/>
          </a:prstGeom>
        </p:spPr>
        <p:txBody>
          <a:bodyPr wrap="square">
            <a:spAutoFit/>
          </a:bodyPr>
          <a:lstStyle/>
          <a:p>
            <a:pPr marL="285750" indent="-285750">
              <a:buFont typeface="Arial" charset="0"/>
              <a:buChar char="•"/>
            </a:pPr>
            <a:r>
              <a:rPr lang="en-US" b="1" dirty="0">
                <a:solidFill>
                  <a:schemeClr val="accent3"/>
                </a:solidFill>
              </a:rPr>
              <a:t>Example</a:t>
            </a:r>
            <a:r>
              <a:rPr lang="en-US" dirty="0">
                <a:solidFill>
                  <a:srgbClr val="2F2A2B"/>
                </a:solidFill>
              </a:rPr>
              <a:t>, </a:t>
            </a:r>
          </a:p>
          <a:p>
            <a:pPr marL="742950" lvl="1" indent="-285750">
              <a:buFont typeface="Courier New" charset="0"/>
              <a:buChar char="o"/>
            </a:pPr>
            <a:r>
              <a:rPr lang="en-US" dirty="0">
                <a:solidFill>
                  <a:srgbClr val="2F2A2B"/>
                </a:solidFill>
              </a:rPr>
              <a:t>The </a:t>
            </a:r>
            <a:r>
              <a:rPr lang="en-US" dirty="0">
                <a:solidFill>
                  <a:schemeClr val="accent3"/>
                </a:solidFill>
              </a:rPr>
              <a:t>0</a:t>
            </a:r>
            <a:r>
              <a:rPr lang="en-US" dirty="0">
                <a:solidFill>
                  <a:srgbClr val="2F2A2B"/>
                </a:solidFill>
              </a:rPr>
              <a:t> from the lowest bit in AL is copied into the Carry flag, </a:t>
            </a:r>
          </a:p>
          <a:p>
            <a:pPr marL="742950" lvl="1" indent="-285750">
              <a:buFont typeface="Courier New" charset="0"/>
              <a:buChar char="o"/>
            </a:pPr>
            <a:r>
              <a:rPr lang="en-US" dirty="0">
                <a:solidFill>
                  <a:srgbClr val="2F2A2B"/>
                </a:solidFill>
              </a:rPr>
              <a:t>And the </a:t>
            </a:r>
            <a:r>
              <a:rPr lang="en-US" dirty="0">
                <a:solidFill>
                  <a:schemeClr val="accent3"/>
                </a:solidFill>
              </a:rPr>
              <a:t>highest bit</a:t>
            </a:r>
            <a:r>
              <a:rPr lang="en-US" dirty="0">
                <a:solidFill>
                  <a:srgbClr val="2F2A2B"/>
                </a:solidFill>
              </a:rPr>
              <a:t> in AL is filled with a zero:</a:t>
            </a:r>
          </a:p>
        </p:txBody>
      </p:sp>
      <p:sp>
        <p:nvSpPr>
          <p:cNvPr id="4" name="Rectangle 3"/>
          <p:cNvSpPr/>
          <p:nvPr/>
        </p:nvSpPr>
        <p:spPr>
          <a:xfrm>
            <a:off x="3009900" y="5188551"/>
            <a:ext cx="6096000" cy="646331"/>
          </a:xfrm>
          <a:prstGeom prst="rect">
            <a:avLst/>
          </a:prstGeom>
        </p:spPr>
        <p:txBody>
          <a:bodyPr>
            <a:spAutoFit/>
          </a:bodyPr>
          <a:lstStyle/>
          <a:p>
            <a:r>
              <a:rPr lang="en-US" dirty="0">
                <a:solidFill>
                  <a:srgbClr val="2F2A2B"/>
                </a:solidFill>
              </a:rPr>
              <a:t>mov al,</a:t>
            </a:r>
            <a:r>
              <a:rPr lang="en-US" dirty="0">
                <a:solidFill>
                  <a:schemeClr val="accent3"/>
                </a:solidFill>
              </a:rPr>
              <a:t>0</a:t>
            </a:r>
            <a:r>
              <a:rPr lang="en-US" dirty="0">
                <a:solidFill>
                  <a:srgbClr val="2F2A2B"/>
                </a:solidFill>
              </a:rPr>
              <a:t>D0h                          ; AL = 11010000b</a:t>
            </a:r>
          </a:p>
          <a:p>
            <a:r>
              <a:rPr lang="en-US" dirty="0" err="1">
                <a:solidFill>
                  <a:schemeClr val="accent3"/>
                </a:solidFill>
              </a:rPr>
              <a:t>shr</a:t>
            </a:r>
            <a:r>
              <a:rPr lang="en-US" dirty="0">
                <a:solidFill>
                  <a:schemeClr val="accent3"/>
                </a:solidFill>
              </a:rPr>
              <a:t> </a:t>
            </a:r>
            <a:r>
              <a:rPr lang="en-US" dirty="0">
                <a:solidFill>
                  <a:srgbClr val="2F2A2B"/>
                </a:solidFill>
              </a:rPr>
              <a:t>al,1                                   ; AL = 01101000b,         </a:t>
            </a:r>
            <a:r>
              <a:rPr lang="en-US" b="1" dirty="0">
                <a:solidFill>
                  <a:srgbClr val="2F2A2B"/>
                </a:solidFill>
              </a:rPr>
              <a:t>CF = 0</a:t>
            </a:r>
          </a:p>
        </p:txBody>
      </p:sp>
      <p:sp>
        <p:nvSpPr>
          <p:cNvPr id="8" name="TextBox 7"/>
          <p:cNvSpPr txBox="1"/>
          <p:nvPr/>
        </p:nvSpPr>
        <p:spPr>
          <a:xfrm>
            <a:off x="2425700" y="3322582"/>
            <a:ext cx="262505" cy="221151"/>
          </a:xfrm>
          <a:prstGeom prst="rect">
            <a:avLst/>
          </a:prstGeom>
          <a:noFill/>
          <a:ln>
            <a:solidFill>
              <a:srgbClr val="FF0000"/>
            </a:solidFill>
          </a:ln>
        </p:spPr>
        <p:txBody>
          <a:bodyPr wrap="square" rtlCol="0">
            <a:spAutoFit/>
          </a:bodyPr>
          <a:lstStyle/>
          <a:p>
            <a:endParaRPr lang="en-US"/>
          </a:p>
        </p:txBody>
      </p:sp>
    </p:spTree>
    <p:extLst>
      <p:ext uri="{BB962C8B-B14F-4D97-AF65-F5344CB8AC3E}">
        <p14:creationId xmlns:p14="http://schemas.microsoft.com/office/powerpoint/2010/main" val="297379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AA8C5BA7-63F0-3C43-A86A-9F6B41F787FA}" type="slidenum">
              <a:rPr lang="en-US" altLang="en-US" sz="1600">
                <a:latin typeface="Times New Roman" charset="0"/>
              </a:rPr>
              <a:pPr eaLnBrk="1" hangingPunct="1">
                <a:spcBef>
                  <a:spcPct val="0"/>
                </a:spcBef>
                <a:buClrTx/>
                <a:buFontTx/>
                <a:buNone/>
                <a:defRPr/>
              </a:pPr>
              <a:t>18</a:t>
            </a:fld>
            <a:endParaRPr lang="en-US" altLang="en-US" sz="1600">
              <a:latin typeface="Times New Roman" charset="0"/>
            </a:endParaRPr>
          </a:p>
        </p:txBody>
      </p:sp>
      <p:sp>
        <p:nvSpPr>
          <p:cNvPr id="86018"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SHR</a:t>
            </a:r>
            <a:r>
              <a:rPr lang="en-US" altLang="en-US" sz="4000" dirty="0"/>
              <a:t> Instruction</a:t>
            </a:r>
          </a:p>
        </p:txBody>
      </p:sp>
      <p:sp>
        <p:nvSpPr>
          <p:cNvPr id="3" name="Rectangle 2"/>
          <p:cNvSpPr/>
          <p:nvPr/>
        </p:nvSpPr>
        <p:spPr>
          <a:xfrm>
            <a:off x="1219200" y="1882580"/>
            <a:ext cx="9601200" cy="880369"/>
          </a:xfrm>
          <a:prstGeom prst="rect">
            <a:avLst/>
          </a:prstGeom>
        </p:spPr>
        <p:txBody>
          <a:bodyPr wrap="square">
            <a:spAutoFit/>
          </a:bodyPr>
          <a:lstStyle/>
          <a:p>
            <a:pPr marL="285750" indent="-285750">
              <a:lnSpc>
                <a:spcPct val="150000"/>
              </a:lnSpc>
              <a:buFont typeface="Arial" charset="0"/>
              <a:buChar char="•"/>
            </a:pPr>
            <a:r>
              <a:rPr lang="en-US" dirty="0">
                <a:solidFill>
                  <a:srgbClr val="2F2A2B"/>
                </a:solidFill>
              </a:rPr>
              <a:t>In a </a:t>
            </a:r>
            <a:r>
              <a:rPr lang="en-US" b="1" u="sng" dirty="0">
                <a:solidFill>
                  <a:srgbClr val="C00000"/>
                </a:solidFill>
              </a:rPr>
              <a:t>multiple shift </a:t>
            </a:r>
            <a:r>
              <a:rPr lang="en-US" dirty="0">
                <a:solidFill>
                  <a:srgbClr val="2F2A2B"/>
                </a:solidFill>
              </a:rPr>
              <a:t>operation, </a:t>
            </a:r>
          </a:p>
          <a:p>
            <a:pPr marL="742950" lvl="1" indent="-285750">
              <a:lnSpc>
                <a:spcPct val="150000"/>
              </a:lnSpc>
              <a:buFont typeface="Courier New" charset="0"/>
              <a:buChar char="o"/>
            </a:pPr>
            <a:r>
              <a:rPr lang="en-US" dirty="0">
                <a:solidFill>
                  <a:srgbClr val="2F2A2B"/>
                </a:solidFill>
              </a:rPr>
              <a:t>the </a:t>
            </a:r>
            <a:r>
              <a:rPr lang="en-US" b="1" dirty="0">
                <a:solidFill>
                  <a:schemeClr val="accent3"/>
                </a:solidFill>
              </a:rPr>
              <a:t>last bit to be shifted </a:t>
            </a:r>
            <a:r>
              <a:rPr lang="en-US" dirty="0">
                <a:solidFill>
                  <a:srgbClr val="2F2A2B"/>
                </a:solidFill>
              </a:rPr>
              <a:t>out of position 0 (the LSB) ends up in the </a:t>
            </a:r>
            <a:r>
              <a:rPr lang="en-US" b="1" dirty="0">
                <a:solidFill>
                  <a:srgbClr val="2F2A2B"/>
                </a:solidFill>
              </a:rPr>
              <a:t>Carry flag</a:t>
            </a:r>
            <a:r>
              <a:rPr lang="en-US" dirty="0">
                <a:solidFill>
                  <a:srgbClr val="2F2A2B"/>
                </a:solidFill>
              </a:rPr>
              <a:t>:</a:t>
            </a:r>
          </a:p>
        </p:txBody>
      </p:sp>
      <p:sp>
        <p:nvSpPr>
          <p:cNvPr id="4" name="Rectangle 3"/>
          <p:cNvSpPr/>
          <p:nvPr/>
        </p:nvSpPr>
        <p:spPr>
          <a:xfrm>
            <a:off x="3313112" y="3139088"/>
            <a:ext cx="6997700" cy="646331"/>
          </a:xfrm>
          <a:prstGeom prst="rect">
            <a:avLst/>
          </a:prstGeom>
        </p:spPr>
        <p:txBody>
          <a:bodyPr wrap="square">
            <a:spAutoFit/>
          </a:bodyPr>
          <a:lstStyle/>
          <a:p>
            <a:r>
              <a:rPr lang="en-US" dirty="0">
                <a:solidFill>
                  <a:srgbClr val="2F2A2B"/>
                </a:solidFill>
              </a:rPr>
              <a:t>mov al,00000010b</a:t>
            </a:r>
          </a:p>
          <a:p>
            <a:r>
              <a:rPr lang="en-US" dirty="0" err="1">
                <a:solidFill>
                  <a:schemeClr val="accent3"/>
                </a:solidFill>
              </a:rPr>
              <a:t>shr</a:t>
            </a:r>
            <a:r>
              <a:rPr lang="en-US" dirty="0">
                <a:solidFill>
                  <a:schemeClr val="accent3"/>
                </a:solidFill>
              </a:rPr>
              <a:t> </a:t>
            </a:r>
            <a:r>
              <a:rPr lang="en-US" dirty="0">
                <a:solidFill>
                  <a:srgbClr val="2F2A2B"/>
                </a:solidFill>
              </a:rPr>
              <a:t>al,2                           ; AL = 00000000b,   </a:t>
            </a:r>
            <a:r>
              <a:rPr lang="en-US" b="1" dirty="0">
                <a:solidFill>
                  <a:srgbClr val="2F2A2B"/>
                </a:solidFill>
              </a:rPr>
              <a:t>CF = 1</a:t>
            </a:r>
          </a:p>
        </p:txBody>
      </p:sp>
    </p:spTree>
    <p:extLst>
      <p:ext uri="{BB962C8B-B14F-4D97-AF65-F5344CB8AC3E}">
        <p14:creationId xmlns:p14="http://schemas.microsoft.com/office/powerpoint/2010/main" val="2048396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AA8C5BA7-63F0-3C43-A86A-9F6B41F787FA}" type="slidenum">
              <a:rPr lang="en-US" altLang="en-US" sz="1600">
                <a:latin typeface="Times New Roman" charset="0"/>
              </a:rPr>
              <a:pPr eaLnBrk="1" hangingPunct="1">
                <a:spcBef>
                  <a:spcPct val="0"/>
                </a:spcBef>
                <a:buClrTx/>
                <a:buFontTx/>
                <a:buNone/>
                <a:defRPr/>
              </a:pPr>
              <a:t>19</a:t>
            </a:fld>
            <a:endParaRPr lang="en-US" altLang="en-US" sz="1600">
              <a:latin typeface="Times New Roman" charset="0"/>
            </a:endParaRPr>
          </a:p>
        </p:txBody>
      </p:sp>
      <p:sp>
        <p:nvSpPr>
          <p:cNvPr id="86018"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SHR</a:t>
            </a:r>
            <a:r>
              <a:rPr lang="en-US" altLang="en-US" sz="4000" dirty="0"/>
              <a:t> Instruction</a:t>
            </a:r>
          </a:p>
        </p:txBody>
      </p:sp>
      <p:sp>
        <p:nvSpPr>
          <p:cNvPr id="12" name="Text Box 6"/>
          <p:cNvSpPr txBox="1">
            <a:spLocks noChangeArrowheads="1"/>
          </p:cNvSpPr>
          <p:nvPr/>
        </p:nvSpPr>
        <p:spPr bwMode="auto">
          <a:xfrm>
            <a:off x="1304925" y="1845714"/>
            <a:ext cx="769620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marL="285750" indent="-285750" eaLnBrk="1" hangingPunct="1">
              <a:spcBef>
                <a:spcPct val="50000"/>
              </a:spcBef>
              <a:buClrTx/>
              <a:buFont typeface="Arial" charset="0"/>
              <a:buChar char="•"/>
              <a:defRPr/>
            </a:pPr>
            <a:r>
              <a:rPr lang="en-US" altLang="en-US" b="1" dirty="0">
                <a:solidFill>
                  <a:schemeClr val="accent3"/>
                </a:solidFill>
              </a:rPr>
              <a:t>Fast Division</a:t>
            </a:r>
          </a:p>
          <a:p>
            <a:pPr marL="1028700" lvl="1" eaLnBrk="1" hangingPunct="1">
              <a:spcBef>
                <a:spcPct val="50000"/>
              </a:spcBef>
              <a:buClrTx/>
              <a:buFont typeface="Courier New" charset="0"/>
              <a:buChar char="o"/>
              <a:defRPr/>
            </a:pPr>
            <a:r>
              <a:rPr lang="en-US" altLang="en-US" sz="1800" b="1" dirty="0">
                <a:solidFill>
                  <a:schemeClr val="accent3"/>
                </a:solidFill>
                <a:latin typeface="+mn-lt"/>
              </a:rPr>
              <a:t>Shifting right </a:t>
            </a:r>
            <a:r>
              <a:rPr lang="en-US" altLang="en-US" sz="1800" i="1" dirty="0">
                <a:latin typeface="+mn-lt"/>
              </a:rPr>
              <a:t>n</a:t>
            </a:r>
            <a:r>
              <a:rPr lang="en-US" altLang="en-US" sz="1800" dirty="0">
                <a:latin typeface="+mn-lt"/>
              </a:rPr>
              <a:t> bits divides the operand by 2</a:t>
            </a:r>
            <a:r>
              <a:rPr lang="en-US" altLang="en-US" sz="1800" i="1" baseline="30000" dirty="0">
                <a:latin typeface="+mn-lt"/>
              </a:rPr>
              <a:t>n</a:t>
            </a:r>
          </a:p>
        </p:txBody>
      </p:sp>
      <p:sp>
        <p:nvSpPr>
          <p:cNvPr id="13" name="Text Box 5"/>
          <p:cNvSpPr txBox="1">
            <a:spLocks noChangeArrowheads="1"/>
          </p:cNvSpPr>
          <p:nvPr/>
        </p:nvSpPr>
        <p:spPr bwMode="auto">
          <a:xfrm>
            <a:off x="2992438" y="2866010"/>
            <a:ext cx="5486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3657600" algn="l"/>
                <a:tab pos="4114800"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3657600" algn="l"/>
                <a:tab pos="4114800"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3657600" algn="l"/>
                <a:tab pos="4114800"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3657600" algn="l"/>
                <a:tab pos="4114800"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3657600" algn="l"/>
                <a:tab pos="4114800"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9pPr>
          </a:lstStyle>
          <a:p>
            <a:pPr eaLnBrk="1" hangingPunct="1">
              <a:lnSpc>
                <a:spcPct val="50000"/>
              </a:lnSpc>
              <a:spcBef>
                <a:spcPct val="50000"/>
              </a:spcBef>
              <a:buClrTx/>
              <a:buNone/>
              <a:defRPr/>
            </a:pPr>
            <a:r>
              <a:rPr lang="en-US" altLang="en-US" sz="1800" dirty="0">
                <a:latin typeface="+mn-lt"/>
              </a:rPr>
              <a:t>mov dl,80</a:t>
            </a:r>
          </a:p>
          <a:p>
            <a:pPr eaLnBrk="1" hangingPunct="1">
              <a:lnSpc>
                <a:spcPct val="50000"/>
              </a:lnSpc>
              <a:spcBef>
                <a:spcPct val="50000"/>
              </a:spcBef>
              <a:buClrTx/>
              <a:buNone/>
              <a:defRPr/>
            </a:pPr>
            <a:r>
              <a:rPr lang="en-US" altLang="en-US" sz="1800" dirty="0" err="1">
                <a:solidFill>
                  <a:schemeClr val="accent3"/>
                </a:solidFill>
                <a:latin typeface="+mn-lt"/>
              </a:rPr>
              <a:t>shr</a:t>
            </a:r>
            <a:r>
              <a:rPr lang="en-US" altLang="en-US" sz="1800" dirty="0">
                <a:solidFill>
                  <a:schemeClr val="accent3"/>
                </a:solidFill>
                <a:latin typeface="+mn-lt"/>
              </a:rPr>
              <a:t> </a:t>
            </a:r>
            <a:r>
              <a:rPr lang="en-US" altLang="en-US" sz="1800" dirty="0">
                <a:latin typeface="+mn-lt"/>
              </a:rPr>
              <a:t>dl,1	; DL = 40   </a:t>
            </a:r>
            <a:r>
              <a:rPr lang="en-US" altLang="en-US" sz="1800" dirty="0">
                <a:solidFill>
                  <a:srgbClr val="C00000"/>
                </a:solidFill>
                <a:latin typeface="+mn-lt"/>
              </a:rPr>
              <a:t>????</a:t>
            </a:r>
          </a:p>
          <a:p>
            <a:pPr eaLnBrk="1" hangingPunct="1">
              <a:lnSpc>
                <a:spcPct val="50000"/>
              </a:lnSpc>
              <a:spcBef>
                <a:spcPct val="50000"/>
              </a:spcBef>
              <a:buClrTx/>
              <a:buNone/>
              <a:defRPr/>
            </a:pPr>
            <a:r>
              <a:rPr lang="en-US" altLang="en-US" sz="1800" dirty="0" err="1">
                <a:solidFill>
                  <a:schemeClr val="accent3"/>
                </a:solidFill>
                <a:latin typeface="+mn-lt"/>
              </a:rPr>
              <a:t>shr</a:t>
            </a:r>
            <a:r>
              <a:rPr lang="en-US" altLang="en-US" sz="1800" dirty="0">
                <a:solidFill>
                  <a:schemeClr val="accent3"/>
                </a:solidFill>
                <a:latin typeface="+mn-lt"/>
              </a:rPr>
              <a:t> </a:t>
            </a:r>
            <a:r>
              <a:rPr lang="en-US" altLang="en-US" sz="1800" dirty="0">
                <a:latin typeface="+mn-lt"/>
              </a:rPr>
              <a:t>dl,2	; DL = 10   </a:t>
            </a:r>
            <a:r>
              <a:rPr lang="en-US" altLang="en-US" sz="1800" dirty="0">
                <a:solidFill>
                  <a:srgbClr val="C00000"/>
                </a:solidFill>
                <a:latin typeface="+mn-lt"/>
              </a:rPr>
              <a:t>????</a:t>
            </a:r>
          </a:p>
        </p:txBody>
      </p:sp>
    </p:spTree>
    <p:extLst>
      <p:ext uri="{BB962C8B-B14F-4D97-AF65-F5344CB8AC3E}">
        <p14:creationId xmlns:p14="http://schemas.microsoft.com/office/powerpoint/2010/main" val="759456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154CA4AA-7CA0-E745-94B4-4344D2E8D57B}" type="slidenum">
              <a:rPr lang="en-US" altLang="en-US" sz="1600">
                <a:latin typeface="Times New Roman" charset="0"/>
              </a:rPr>
              <a:pPr eaLnBrk="1" hangingPunct="1">
                <a:spcBef>
                  <a:spcPct val="0"/>
                </a:spcBef>
                <a:buClrTx/>
                <a:buFontTx/>
                <a:buNone/>
                <a:defRPr/>
              </a:pPr>
              <a:t>20</a:t>
            </a:fld>
            <a:endParaRPr lang="en-US" altLang="en-US" sz="1600">
              <a:latin typeface="Times New Roman" charset="0"/>
            </a:endParaRPr>
          </a:p>
        </p:txBody>
      </p:sp>
      <p:sp>
        <p:nvSpPr>
          <p:cNvPr id="78850"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Shift</a:t>
            </a:r>
            <a:r>
              <a:rPr lang="en-US" altLang="en-US" sz="4000" dirty="0">
                <a:solidFill>
                  <a:schemeClr val="accent3"/>
                </a:solidFill>
              </a:rPr>
              <a:t> </a:t>
            </a:r>
            <a:r>
              <a:rPr lang="en-US" altLang="en-US" sz="4000" dirty="0"/>
              <a:t>and </a:t>
            </a:r>
            <a:r>
              <a:rPr lang="en-US" altLang="en-US" sz="4000" b="1" dirty="0">
                <a:solidFill>
                  <a:schemeClr val="accent3"/>
                </a:solidFill>
              </a:rPr>
              <a:t>Rotate</a:t>
            </a:r>
            <a:r>
              <a:rPr lang="en-US" altLang="en-US" sz="4000" dirty="0"/>
              <a:t> Instructions</a:t>
            </a:r>
          </a:p>
        </p:txBody>
      </p:sp>
      <p:sp>
        <p:nvSpPr>
          <p:cNvPr id="5125" name="Rectangle 3"/>
          <p:cNvSpPr>
            <a:spLocks noGrp="1" noChangeArrowheads="1"/>
          </p:cNvSpPr>
          <p:nvPr>
            <p:ph type="body" idx="1"/>
          </p:nvPr>
        </p:nvSpPr>
        <p:spPr>
          <a:xfrm>
            <a:off x="1382843" y="1969957"/>
            <a:ext cx="6400800" cy="3657600"/>
          </a:xfrm>
        </p:spPr>
        <p:txBody>
          <a:bodyPr/>
          <a:lstStyle/>
          <a:p>
            <a:pPr eaLnBrk="1" hangingPunct="1">
              <a:buFont typeface="Arial" charset="0"/>
              <a:buChar char="•"/>
              <a:defRPr/>
            </a:pPr>
            <a:r>
              <a:rPr lang="en-US" altLang="en-US" dirty="0"/>
              <a:t> Logical vs Arithmetic Shifts</a:t>
            </a:r>
          </a:p>
          <a:p>
            <a:pPr eaLnBrk="1" hangingPunct="1">
              <a:buFont typeface="Arial" charset="0"/>
              <a:buChar char="•"/>
              <a:defRPr/>
            </a:pPr>
            <a:r>
              <a:rPr lang="en-US" altLang="en-US" dirty="0"/>
              <a:t> SHL Instruction </a:t>
            </a:r>
          </a:p>
          <a:p>
            <a:pPr eaLnBrk="1" hangingPunct="1">
              <a:buFont typeface="Arial" charset="0"/>
              <a:buChar char="•"/>
              <a:defRPr/>
            </a:pPr>
            <a:r>
              <a:rPr lang="en-US" altLang="en-US" dirty="0"/>
              <a:t> SHR Instruction </a:t>
            </a:r>
          </a:p>
          <a:p>
            <a:pPr eaLnBrk="1" hangingPunct="1">
              <a:buFont typeface="Arial" charset="0"/>
              <a:buChar char="•"/>
              <a:defRPr/>
            </a:pPr>
            <a:r>
              <a:rPr lang="en-US" altLang="en-US" b="1" dirty="0"/>
              <a:t> SAL and SAR Instructions </a:t>
            </a:r>
          </a:p>
          <a:p>
            <a:pPr eaLnBrk="1" hangingPunct="1">
              <a:buFont typeface="Arial" charset="0"/>
              <a:buChar char="•"/>
              <a:defRPr/>
            </a:pPr>
            <a:r>
              <a:rPr lang="en-US" altLang="en-US" dirty="0"/>
              <a:t> ROL Instruction </a:t>
            </a:r>
          </a:p>
          <a:p>
            <a:pPr eaLnBrk="1" hangingPunct="1">
              <a:buFont typeface="Arial" charset="0"/>
              <a:buChar char="•"/>
              <a:defRPr/>
            </a:pPr>
            <a:r>
              <a:rPr lang="en-US" altLang="en-US" dirty="0"/>
              <a:t> ROR Instruction </a:t>
            </a:r>
          </a:p>
          <a:p>
            <a:pPr eaLnBrk="1" hangingPunct="1">
              <a:buFont typeface="Arial" charset="0"/>
              <a:buChar char="•"/>
              <a:defRPr/>
            </a:pPr>
            <a:r>
              <a:rPr lang="en-US" altLang="en-US" dirty="0"/>
              <a:t> RCL and RCR Instructions </a:t>
            </a:r>
          </a:p>
          <a:p>
            <a:pPr eaLnBrk="1" hangingPunct="1">
              <a:buFont typeface="Arial" charset="0"/>
              <a:buChar char="•"/>
              <a:defRPr/>
            </a:pPr>
            <a:r>
              <a:rPr lang="en-US" altLang="en-US" dirty="0"/>
              <a:t> SHLD/SHRD Instructions</a:t>
            </a:r>
          </a:p>
        </p:txBody>
      </p:sp>
    </p:spTree>
    <p:extLst>
      <p:ext uri="{BB962C8B-B14F-4D97-AF65-F5344CB8AC3E}">
        <p14:creationId xmlns:p14="http://schemas.microsoft.com/office/powerpoint/2010/main" val="2092096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b="1" dirty="0"/>
              <a:t>Outline</a:t>
            </a:r>
          </a:p>
        </p:txBody>
      </p:sp>
      <p:sp>
        <p:nvSpPr>
          <p:cNvPr id="6" name="Slide Number Placeholder 5"/>
          <p:cNvSpPr>
            <a:spLocks noGrp="1"/>
          </p:cNvSpPr>
          <p:nvPr>
            <p:ph type="sldNum" sz="quarter" idx="12"/>
          </p:nvPr>
        </p:nvSpPr>
        <p:spPr>
          <a:xfrm>
            <a:off x="5223527" y="6369845"/>
            <a:ext cx="1312025" cy="365125"/>
          </a:xfrm>
        </p:spPr>
        <p:txBody>
          <a:bodyPr/>
          <a:lstStyle/>
          <a:p>
            <a:pPr algn="ctr"/>
            <a:fld id="{755F7E7C-0370-0947-BF7A-78A4B49FB1FE}" type="slidenum">
              <a:rPr lang="en-US" sz="1600" smtClean="0">
                <a:solidFill>
                  <a:schemeClr val="tx1"/>
                </a:solidFill>
              </a:rPr>
              <a:pPr algn="ctr"/>
              <a:t>3</a:t>
            </a:fld>
            <a:endParaRPr lang="en-US" sz="1600">
              <a:solidFill>
                <a:schemeClr val="tx1"/>
              </a:solidFill>
            </a:endParaRPr>
          </a:p>
        </p:txBody>
      </p:sp>
      <p:sp>
        <p:nvSpPr>
          <p:cNvPr id="5" name="Rectangle 3"/>
          <p:cNvSpPr txBox="1">
            <a:spLocks noChangeArrowheads="1"/>
          </p:cNvSpPr>
          <p:nvPr/>
        </p:nvSpPr>
        <p:spPr>
          <a:xfrm>
            <a:off x="1280410" y="2019924"/>
            <a:ext cx="6934200" cy="381125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charset="0"/>
              <a:buChar char="•"/>
              <a:defRPr/>
            </a:pPr>
            <a:r>
              <a:rPr lang="en-US" altLang="en-US" sz="2800" b="1" dirty="0">
                <a:solidFill>
                  <a:schemeClr val="accent3"/>
                </a:solidFill>
              </a:rPr>
              <a:t> Shift and Rotate Instructions</a:t>
            </a:r>
          </a:p>
          <a:p>
            <a:pPr>
              <a:buFont typeface="Arial" charset="0"/>
              <a:buChar char="•"/>
              <a:defRPr/>
            </a:pPr>
            <a:r>
              <a:rPr lang="en-US" altLang="en-US" sz="2800" dirty="0"/>
              <a:t> Multiplication and Division Instructions</a:t>
            </a:r>
          </a:p>
          <a:p>
            <a:pPr>
              <a:buFont typeface="Arial" charset="0"/>
              <a:buChar char="•"/>
              <a:defRPr/>
            </a:pPr>
            <a:r>
              <a:rPr lang="en-US" altLang="en-US" sz="2800" dirty="0"/>
              <a:t> </a:t>
            </a:r>
            <a:r>
              <a:rPr lang="en-US" altLang="en-US" sz="2800" dirty="0">
                <a:solidFill>
                  <a:schemeClr val="bg1">
                    <a:lumMod val="50000"/>
                  </a:schemeClr>
                </a:solidFill>
              </a:rPr>
              <a:t>Extended Addition and Subtraction</a:t>
            </a:r>
          </a:p>
          <a:p>
            <a:pPr>
              <a:buFont typeface="Arial" charset="0"/>
              <a:buChar char="•"/>
              <a:defRPr/>
            </a:pPr>
            <a:r>
              <a:rPr lang="en-US" altLang="en-US" sz="2800" dirty="0">
                <a:solidFill>
                  <a:schemeClr val="bg1">
                    <a:lumMod val="50000"/>
                  </a:schemeClr>
                </a:solidFill>
              </a:rPr>
              <a:t> ASCII and Unpacked Decimal Arithmetic</a:t>
            </a:r>
          </a:p>
          <a:p>
            <a:pPr>
              <a:buFont typeface="Arial" charset="0"/>
              <a:buChar char="•"/>
              <a:defRPr/>
            </a:pPr>
            <a:r>
              <a:rPr lang="en-US" altLang="en-US" sz="2800" dirty="0">
                <a:solidFill>
                  <a:schemeClr val="bg1">
                    <a:lumMod val="50000"/>
                  </a:schemeClr>
                </a:solidFill>
              </a:rPr>
              <a:t> Packed Decimal Arithmetic</a:t>
            </a:r>
          </a:p>
        </p:txBody>
      </p:sp>
    </p:spTree>
    <p:extLst>
      <p:ext uri="{BB962C8B-B14F-4D97-AF65-F5344CB8AC3E}">
        <p14:creationId xmlns:p14="http://schemas.microsoft.com/office/powerpoint/2010/main" val="1493753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902CE52D-44D7-8C46-9136-7AEAD1A3F396}" type="slidenum">
              <a:rPr lang="en-US" altLang="en-US" sz="1600">
                <a:latin typeface="Times New Roman" charset="0"/>
              </a:rPr>
              <a:pPr eaLnBrk="1" hangingPunct="1">
                <a:spcBef>
                  <a:spcPct val="0"/>
                </a:spcBef>
                <a:buClrTx/>
                <a:buFontTx/>
                <a:buNone/>
                <a:defRPr/>
              </a:pPr>
              <a:t>21</a:t>
            </a:fld>
            <a:endParaRPr lang="en-US" altLang="en-US" sz="1600">
              <a:latin typeface="Times New Roman" charset="0"/>
            </a:endParaRPr>
          </a:p>
        </p:txBody>
      </p:sp>
      <p:sp>
        <p:nvSpPr>
          <p:cNvPr id="87042"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SAL</a:t>
            </a:r>
            <a:r>
              <a:rPr lang="en-US" altLang="en-US" sz="4000" dirty="0"/>
              <a:t> Instruction</a:t>
            </a:r>
          </a:p>
        </p:txBody>
      </p:sp>
      <p:sp>
        <p:nvSpPr>
          <p:cNvPr id="11269" name="Rectangle 3"/>
          <p:cNvSpPr>
            <a:spLocks noGrp="1" noChangeArrowheads="1"/>
          </p:cNvSpPr>
          <p:nvPr>
            <p:ph type="body" idx="1"/>
          </p:nvPr>
        </p:nvSpPr>
        <p:spPr>
          <a:xfrm>
            <a:off x="1270000" y="1905000"/>
            <a:ext cx="9702800" cy="1524000"/>
          </a:xfrm>
        </p:spPr>
        <p:txBody>
          <a:bodyPr>
            <a:normAutofit/>
          </a:bodyPr>
          <a:lstStyle/>
          <a:p>
            <a:pPr eaLnBrk="1" hangingPunct="1">
              <a:buFont typeface="Arial" charset="0"/>
              <a:buChar char="•"/>
              <a:defRPr/>
            </a:pPr>
            <a:r>
              <a:rPr lang="en-US" altLang="en-US" sz="1800" dirty="0"/>
              <a:t> </a:t>
            </a:r>
            <a:r>
              <a:rPr lang="en-US" altLang="en-US" sz="1800" b="1" dirty="0">
                <a:solidFill>
                  <a:schemeClr val="accent3"/>
                </a:solidFill>
              </a:rPr>
              <a:t>SAL</a:t>
            </a:r>
            <a:r>
              <a:rPr lang="en-US" altLang="en-US" sz="1800" dirty="0"/>
              <a:t> (</a:t>
            </a:r>
            <a:r>
              <a:rPr lang="en-US" altLang="en-US" sz="1800" dirty="0">
                <a:solidFill>
                  <a:schemeClr val="accent3"/>
                </a:solidFill>
              </a:rPr>
              <a:t>shift arithmetic left</a:t>
            </a:r>
            <a:r>
              <a:rPr lang="en-US" altLang="en-US" sz="1800" dirty="0"/>
              <a:t>) is </a:t>
            </a:r>
            <a:r>
              <a:rPr lang="en-US" altLang="en-US" sz="1800" b="1" u="sng" dirty="0">
                <a:solidFill>
                  <a:schemeClr val="accent3"/>
                </a:solidFill>
              </a:rPr>
              <a:t>identical</a:t>
            </a:r>
            <a:r>
              <a:rPr lang="en-US" altLang="en-US" sz="1800" dirty="0"/>
              <a:t> to </a:t>
            </a:r>
            <a:r>
              <a:rPr lang="en-US" altLang="en-US" sz="1800" b="1" dirty="0">
                <a:solidFill>
                  <a:srgbClr val="C00000"/>
                </a:solidFill>
              </a:rPr>
              <a:t>SHL</a:t>
            </a:r>
          </a:p>
        </p:txBody>
      </p:sp>
      <p:sp>
        <p:nvSpPr>
          <p:cNvPr id="2" name="Rectangle 1"/>
          <p:cNvSpPr/>
          <p:nvPr/>
        </p:nvSpPr>
        <p:spPr>
          <a:xfrm>
            <a:off x="1524000" y="2265922"/>
            <a:ext cx="9207500" cy="923330"/>
          </a:xfrm>
          <a:prstGeom prst="rect">
            <a:avLst/>
          </a:prstGeom>
        </p:spPr>
        <p:txBody>
          <a:bodyPr wrap="square">
            <a:spAutoFit/>
          </a:bodyPr>
          <a:lstStyle/>
          <a:p>
            <a:pPr marL="285750" indent="-285750">
              <a:buFont typeface="Courier New" charset="0"/>
              <a:buChar char="o"/>
            </a:pPr>
            <a:r>
              <a:rPr lang="en-US" dirty="0">
                <a:solidFill>
                  <a:srgbClr val="2F2A2B"/>
                </a:solidFill>
              </a:rPr>
              <a:t>The </a:t>
            </a:r>
            <a:r>
              <a:rPr lang="en-US" b="1" dirty="0">
                <a:solidFill>
                  <a:schemeClr val="accent3"/>
                </a:solidFill>
              </a:rPr>
              <a:t>lowest</a:t>
            </a:r>
            <a:r>
              <a:rPr lang="en-US" dirty="0">
                <a:solidFill>
                  <a:schemeClr val="accent3"/>
                </a:solidFill>
              </a:rPr>
              <a:t> </a:t>
            </a:r>
            <a:r>
              <a:rPr lang="en-US" dirty="0">
                <a:solidFill>
                  <a:srgbClr val="2F2A2B"/>
                </a:solidFill>
              </a:rPr>
              <a:t>bit is assigned 0</a:t>
            </a:r>
          </a:p>
          <a:p>
            <a:pPr marL="285750" indent="-285750">
              <a:buFont typeface="Courier New" charset="0"/>
              <a:buChar char="o"/>
            </a:pPr>
            <a:r>
              <a:rPr lang="en-US" dirty="0">
                <a:solidFill>
                  <a:srgbClr val="2F2A2B"/>
                </a:solidFill>
              </a:rPr>
              <a:t>The </a:t>
            </a:r>
            <a:r>
              <a:rPr lang="en-US" b="1" dirty="0">
                <a:solidFill>
                  <a:schemeClr val="accent3"/>
                </a:solidFill>
              </a:rPr>
              <a:t>highest</a:t>
            </a:r>
            <a:r>
              <a:rPr lang="en-US" dirty="0">
                <a:solidFill>
                  <a:srgbClr val="2F2A2B"/>
                </a:solidFill>
              </a:rPr>
              <a:t> bit is moved to the </a:t>
            </a:r>
            <a:r>
              <a:rPr lang="en-US" b="1" dirty="0">
                <a:solidFill>
                  <a:srgbClr val="2F2A2B"/>
                </a:solidFill>
              </a:rPr>
              <a:t>Carry flag</a:t>
            </a:r>
            <a:r>
              <a:rPr lang="en-US" dirty="0">
                <a:solidFill>
                  <a:srgbClr val="2F2A2B"/>
                </a:solidFill>
              </a:rPr>
              <a:t>, </a:t>
            </a:r>
          </a:p>
          <a:p>
            <a:pPr marL="285750" indent="-285750">
              <a:buFont typeface="Courier New" charset="0"/>
              <a:buChar char="o"/>
            </a:pPr>
            <a:r>
              <a:rPr lang="en-US" u="sng" dirty="0">
                <a:solidFill>
                  <a:srgbClr val="2F2A2B"/>
                </a:solidFill>
              </a:rPr>
              <a:t>And the bit that was in the Carry flag </a:t>
            </a:r>
            <a:r>
              <a:rPr lang="en-US" dirty="0">
                <a:solidFill>
                  <a:srgbClr val="2F2A2B"/>
                </a:solidFill>
              </a:rPr>
              <a:t>is </a:t>
            </a:r>
            <a:r>
              <a:rPr lang="en-US" b="1" dirty="0">
                <a:solidFill>
                  <a:srgbClr val="C00000"/>
                </a:solidFill>
              </a:rPr>
              <a:t>discarded</a:t>
            </a:r>
            <a:r>
              <a:rPr lang="en-US" dirty="0">
                <a:solidFill>
                  <a:srgbClr val="2F2A2B"/>
                </a:solidFill>
              </a:rPr>
              <a:t>:</a:t>
            </a:r>
            <a:endParaRPr lang="en-US" dirty="0">
              <a:solidFill>
                <a:srgbClr val="2F2A2B"/>
              </a:solidFill>
              <a:effectLst/>
            </a:endParaRPr>
          </a:p>
        </p:txBody>
      </p:sp>
      <p:pic>
        <p:nvPicPr>
          <p:cNvPr id="3" name="Picture 2"/>
          <p:cNvPicPr>
            <a:picLocks noChangeAspect="1"/>
          </p:cNvPicPr>
          <p:nvPr/>
        </p:nvPicPr>
        <p:blipFill>
          <a:blip r:embed="rId2"/>
          <a:stretch>
            <a:fillRect/>
          </a:stretch>
        </p:blipFill>
        <p:spPr>
          <a:xfrm>
            <a:off x="3686185" y="3336079"/>
            <a:ext cx="5075296" cy="825500"/>
          </a:xfrm>
          <a:prstGeom prst="rect">
            <a:avLst/>
          </a:prstGeom>
        </p:spPr>
      </p:pic>
      <p:pic>
        <p:nvPicPr>
          <p:cNvPr id="4" name="Picture 3"/>
          <p:cNvPicPr>
            <a:picLocks noChangeAspect="1"/>
          </p:cNvPicPr>
          <p:nvPr/>
        </p:nvPicPr>
        <p:blipFill>
          <a:blip r:embed="rId3"/>
          <a:stretch>
            <a:fillRect/>
          </a:stretch>
        </p:blipFill>
        <p:spPr>
          <a:xfrm>
            <a:off x="3479800" y="4897501"/>
            <a:ext cx="4572000" cy="1193800"/>
          </a:xfrm>
          <a:prstGeom prst="rect">
            <a:avLst/>
          </a:prstGeom>
        </p:spPr>
      </p:pic>
      <p:sp>
        <p:nvSpPr>
          <p:cNvPr id="5" name="Rectangle 4"/>
          <p:cNvSpPr/>
          <p:nvPr/>
        </p:nvSpPr>
        <p:spPr>
          <a:xfrm>
            <a:off x="1270000" y="4214735"/>
            <a:ext cx="9461500" cy="646331"/>
          </a:xfrm>
          <a:prstGeom prst="rect">
            <a:avLst/>
          </a:prstGeom>
        </p:spPr>
        <p:txBody>
          <a:bodyPr wrap="square">
            <a:spAutoFit/>
          </a:bodyPr>
          <a:lstStyle/>
          <a:p>
            <a:pPr marL="285750" indent="-285750">
              <a:buFont typeface="Arial" charset="0"/>
              <a:buChar char="•"/>
            </a:pPr>
            <a:r>
              <a:rPr lang="en-US" dirty="0">
                <a:solidFill>
                  <a:srgbClr val="2F2A2B"/>
                </a:solidFill>
                <a:latin typeface="Helvetica" charset="0"/>
              </a:rPr>
              <a:t>If you shift binary </a:t>
            </a:r>
            <a:r>
              <a:rPr lang="en-US" dirty="0">
                <a:solidFill>
                  <a:srgbClr val="C00000"/>
                </a:solidFill>
                <a:latin typeface="Helvetica" charset="0"/>
              </a:rPr>
              <a:t>1</a:t>
            </a:r>
            <a:r>
              <a:rPr lang="en-US" dirty="0">
                <a:solidFill>
                  <a:srgbClr val="2F2A2B"/>
                </a:solidFill>
                <a:latin typeface="Helvetica" charset="0"/>
              </a:rPr>
              <a:t>1001111 to </a:t>
            </a:r>
            <a:r>
              <a:rPr lang="en-US" b="1" dirty="0">
                <a:solidFill>
                  <a:schemeClr val="accent3"/>
                </a:solidFill>
                <a:latin typeface="Helvetica" charset="0"/>
              </a:rPr>
              <a:t>the left </a:t>
            </a:r>
            <a:r>
              <a:rPr lang="en-US" dirty="0">
                <a:solidFill>
                  <a:srgbClr val="2F2A2B"/>
                </a:solidFill>
                <a:latin typeface="Helvetica" charset="0"/>
              </a:rPr>
              <a:t>by one bit, </a:t>
            </a:r>
          </a:p>
          <a:p>
            <a:pPr marL="742950" lvl="1" indent="-285750">
              <a:buFont typeface="Courier New" charset="0"/>
              <a:buChar char="o"/>
            </a:pPr>
            <a:r>
              <a:rPr lang="en-US" dirty="0">
                <a:solidFill>
                  <a:srgbClr val="2F2A2B"/>
                </a:solidFill>
                <a:latin typeface="Helvetica" charset="0"/>
              </a:rPr>
              <a:t>it becomes    10011110:</a:t>
            </a:r>
            <a:endParaRPr lang="en-US" dirty="0">
              <a:solidFill>
                <a:srgbClr val="2F2A2B"/>
              </a:solidFill>
              <a:effectLst/>
              <a:latin typeface="Helvetica" charset="0"/>
            </a:endParaRPr>
          </a:p>
        </p:txBody>
      </p:sp>
      <p:sp>
        <p:nvSpPr>
          <p:cNvPr id="9" name="TextBox 8"/>
          <p:cNvSpPr txBox="1"/>
          <p:nvPr/>
        </p:nvSpPr>
        <p:spPr>
          <a:xfrm>
            <a:off x="6735195" y="5672201"/>
            <a:ext cx="936493" cy="274086"/>
          </a:xfrm>
          <a:prstGeom prst="rect">
            <a:avLst/>
          </a:prstGeom>
          <a:noFill/>
          <a:ln>
            <a:solidFill>
              <a:srgbClr val="FF0000"/>
            </a:solidFill>
          </a:ln>
        </p:spPr>
        <p:txBody>
          <a:bodyPr wrap="square" rtlCol="0">
            <a:spAutoFit/>
          </a:bodyPr>
          <a:lstStyle/>
          <a:p>
            <a:endParaRPr lang="en-US"/>
          </a:p>
        </p:txBody>
      </p:sp>
      <p:sp>
        <p:nvSpPr>
          <p:cNvPr id="10" name="TextBox 9"/>
          <p:cNvSpPr txBox="1"/>
          <p:nvPr/>
        </p:nvSpPr>
        <p:spPr>
          <a:xfrm>
            <a:off x="8449701" y="3535081"/>
            <a:ext cx="198999" cy="242141"/>
          </a:xfrm>
          <a:prstGeom prst="rect">
            <a:avLst/>
          </a:prstGeom>
          <a:noFill/>
          <a:ln>
            <a:solidFill>
              <a:srgbClr val="FF0000"/>
            </a:solidFill>
          </a:ln>
        </p:spPr>
        <p:txBody>
          <a:bodyPr wrap="square" rtlCol="0">
            <a:spAutoFit/>
          </a:bodyPr>
          <a:lstStyle/>
          <a:p>
            <a:endParaRPr lang="en-US"/>
          </a:p>
        </p:txBody>
      </p:sp>
    </p:spTree>
    <p:extLst>
      <p:ext uri="{BB962C8B-B14F-4D97-AF65-F5344CB8AC3E}">
        <p14:creationId xmlns:p14="http://schemas.microsoft.com/office/powerpoint/2010/main" val="864524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902CE52D-44D7-8C46-9136-7AEAD1A3F396}" type="slidenum">
              <a:rPr lang="en-US" altLang="en-US" sz="1600">
                <a:latin typeface="Times New Roman" charset="0"/>
              </a:rPr>
              <a:pPr eaLnBrk="1" hangingPunct="1">
                <a:spcBef>
                  <a:spcPct val="0"/>
                </a:spcBef>
                <a:buClrTx/>
                <a:buFontTx/>
                <a:buNone/>
                <a:defRPr/>
              </a:pPr>
              <a:t>22</a:t>
            </a:fld>
            <a:endParaRPr lang="en-US" altLang="en-US" sz="1600">
              <a:latin typeface="Times New Roman" charset="0"/>
            </a:endParaRPr>
          </a:p>
        </p:txBody>
      </p:sp>
      <p:sp>
        <p:nvSpPr>
          <p:cNvPr id="87042"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SAR</a:t>
            </a:r>
            <a:r>
              <a:rPr lang="en-US" altLang="en-US" sz="4000" dirty="0"/>
              <a:t> Instruction</a:t>
            </a:r>
          </a:p>
        </p:txBody>
      </p:sp>
      <p:sp>
        <p:nvSpPr>
          <p:cNvPr id="11269" name="Rectangle 3"/>
          <p:cNvSpPr>
            <a:spLocks noGrp="1" noChangeArrowheads="1"/>
          </p:cNvSpPr>
          <p:nvPr>
            <p:ph type="body" idx="1"/>
          </p:nvPr>
        </p:nvSpPr>
        <p:spPr>
          <a:xfrm>
            <a:off x="1270000" y="1905000"/>
            <a:ext cx="9702800" cy="1524000"/>
          </a:xfrm>
        </p:spPr>
        <p:txBody>
          <a:bodyPr>
            <a:normAutofit/>
          </a:bodyPr>
          <a:lstStyle/>
          <a:p>
            <a:pPr>
              <a:buFont typeface="Arial" charset="0"/>
              <a:buChar char="•"/>
              <a:defRPr/>
            </a:pPr>
            <a:r>
              <a:rPr lang="en-US" altLang="en-US" sz="1800" b="1" dirty="0">
                <a:solidFill>
                  <a:schemeClr val="accent3"/>
                </a:solidFill>
              </a:rPr>
              <a:t> SAR</a:t>
            </a:r>
            <a:r>
              <a:rPr lang="en-US" altLang="en-US" sz="1800" dirty="0"/>
              <a:t> is </a:t>
            </a:r>
            <a:r>
              <a:rPr lang="en-US" altLang="en-US" sz="1800" b="1" u="sng" dirty="0">
                <a:solidFill>
                  <a:schemeClr val="accent3"/>
                </a:solidFill>
              </a:rPr>
              <a:t>identical</a:t>
            </a:r>
            <a:r>
              <a:rPr lang="en-US" altLang="en-US" sz="1800" dirty="0"/>
              <a:t> to </a:t>
            </a:r>
            <a:r>
              <a:rPr lang="en-US" altLang="en-US" sz="1800" b="1" dirty="0">
                <a:solidFill>
                  <a:srgbClr val="C00000"/>
                </a:solidFill>
              </a:rPr>
              <a:t>SHR</a:t>
            </a:r>
          </a:p>
          <a:p>
            <a:pPr eaLnBrk="1" hangingPunct="1">
              <a:buFont typeface="Arial" charset="0"/>
              <a:buChar char="•"/>
              <a:defRPr/>
            </a:pPr>
            <a:r>
              <a:rPr lang="en-US" altLang="en-US" sz="1800" b="1" dirty="0">
                <a:solidFill>
                  <a:schemeClr val="accent3"/>
                </a:solidFill>
              </a:rPr>
              <a:t> SAR</a:t>
            </a:r>
            <a:r>
              <a:rPr lang="en-US" altLang="en-US" sz="1800" dirty="0"/>
              <a:t> (</a:t>
            </a:r>
            <a:r>
              <a:rPr lang="en-US" altLang="en-US" sz="1800" dirty="0">
                <a:solidFill>
                  <a:schemeClr val="accent3"/>
                </a:solidFill>
              </a:rPr>
              <a:t>shift arithmetic right</a:t>
            </a:r>
            <a:r>
              <a:rPr lang="en-US" altLang="en-US" sz="1800" dirty="0"/>
              <a:t>) performs a </a:t>
            </a:r>
            <a:r>
              <a:rPr lang="en-US" altLang="en-US" sz="1800" b="1" u="sng" dirty="0"/>
              <a:t>right arithmetic shift </a:t>
            </a:r>
            <a:r>
              <a:rPr lang="en-US" altLang="en-US" sz="1800" dirty="0"/>
              <a:t>on the destination operand</a:t>
            </a:r>
          </a:p>
        </p:txBody>
      </p:sp>
      <p:graphicFrame>
        <p:nvGraphicFramePr>
          <p:cNvPr id="23557" name="Object 4"/>
          <p:cNvGraphicFramePr>
            <a:graphicFrameLocks noChangeAspect="1"/>
          </p:cNvGraphicFramePr>
          <p:nvPr>
            <p:extLst>
              <p:ext uri="{D42A27DB-BD31-4B8C-83A1-F6EECF244321}">
                <p14:modId xmlns:p14="http://schemas.microsoft.com/office/powerpoint/2010/main" val="510982286"/>
              </p:ext>
            </p:extLst>
          </p:nvPr>
        </p:nvGraphicFramePr>
        <p:xfrm>
          <a:off x="3175000" y="2844800"/>
          <a:ext cx="5524500" cy="944359"/>
        </p:xfrm>
        <a:graphic>
          <a:graphicData uri="http://schemas.openxmlformats.org/presentationml/2006/ole">
            <mc:AlternateContent xmlns:mc="http://schemas.openxmlformats.org/markup-compatibility/2006">
              <mc:Choice xmlns:v="urn:schemas-microsoft-com:vml" Requires="v">
                <p:oleObj spid="_x0000_s136823" name="VISIO" r:id="rId4" imgW="3838956" imgH="542544" progId="Visio.Drawing.6">
                  <p:embed/>
                </p:oleObj>
              </mc:Choice>
              <mc:Fallback>
                <p:oleObj name="VISIO" r:id="rId4" imgW="3838956" imgH="542544"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3751" t="-17647" r="-1250"/>
                      <a:stretch>
                        <a:fillRect/>
                      </a:stretch>
                    </p:blipFill>
                    <p:spPr bwMode="auto">
                      <a:xfrm>
                        <a:off x="3175000" y="2844800"/>
                        <a:ext cx="5524500" cy="944359"/>
                      </a:xfrm>
                      <a:prstGeom prst="rect">
                        <a:avLst/>
                      </a:prstGeom>
                      <a:noFill/>
                      <a:ln>
                        <a:noFill/>
                      </a:ln>
                      <a:effectLst/>
                    </p:spPr>
                  </p:pic>
                </p:oleObj>
              </mc:Fallback>
            </mc:AlternateContent>
          </a:graphicData>
        </a:graphic>
      </p:graphicFrame>
      <p:sp>
        <p:nvSpPr>
          <p:cNvPr id="2" name="Rectangle 1"/>
          <p:cNvSpPr/>
          <p:nvPr/>
        </p:nvSpPr>
        <p:spPr>
          <a:xfrm>
            <a:off x="1270000" y="3884136"/>
            <a:ext cx="9245600" cy="646331"/>
          </a:xfrm>
          <a:prstGeom prst="rect">
            <a:avLst/>
          </a:prstGeom>
        </p:spPr>
        <p:txBody>
          <a:bodyPr wrap="square">
            <a:spAutoFit/>
          </a:bodyPr>
          <a:lstStyle/>
          <a:p>
            <a:pPr marL="285750" indent="-285750">
              <a:buFont typeface="Arial" charset="0"/>
              <a:buChar char="•"/>
            </a:pPr>
            <a:r>
              <a:rPr lang="en-US" dirty="0">
                <a:solidFill>
                  <a:srgbClr val="2F2A2B"/>
                </a:solidFill>
              </a:rPr>
              <a:t>The following example shows how SAR </a:t>
            </a:r>
            <a:r>
              <a:rPr lang="en-US" b="1" u="sng" dirty="0">
                <a:solidFill>
                  <a:srgbClr val="C00000"/>
                </a:solidFill>
              </a:rPr>
              <a:t>duplicates the sign bit</a:t>
            </a:r>
            <a:r>
              <a:rPr lang="en-US" dirty="0">
                <a:solidFill>
                  <a:srgbClr val="2F2A2B"/>
                </a:solidFill>
              </a:rPr>
              <a:t>. </a:t>
            </a:r>
          </a:p>
          <a:p>
            <a:pPr marL="742950" lvl="1" indent="-285750">
              <a:buFont typeface="Courier New" charset="0"/>
              <a:buChar char="o"/>
            </a:pPr>
            <a:r>
              <a:rPr lang="en-US" b="1" dirty="0">
                <a:solidFill>
                  <a:srgbClr val="2F2A2B"/>
                </a:solidFill>
              </a:rPr>
              <a:t>AL</a:t>
            </a:r>
            <a:r>
              <a:rPr lang="en-US" dirty="0">
                <a:solidFill>
                  <a:srgbClr val="2F2A2B"/>
                </a:solidFill>
              </a:rPr>
              <a:t> </a:t>
            </a:r>
            <a:r>
              <a:rPr lang="en-US" u="sng" dirty="0">
                <a:solidFill>
                  <a:srgbClr val="2F2A2B"/>
                </a:solidFill>
              </a:rPr>
              <a:t>is negative </a:t>
            </a:r>
            <a:r>
              <a:rPr lang="en-US" dirty="0">
                <a:solidFill>
                  <a:schemeClr val="accent3"/>
                </a:solidFill>
              </a:rPr>
              <a:t>before and after </a:t>
            </a:r>
            <a:r>
              <a:rPr lang="en-US" dirty="0">
                <a:solidFill>
                  <a:srgbClr val="2F2A2B"/>
                </a:solidFill>
              </a:rPr>
              <a:t>it is shifted to the right:</a:t>
            </a:r>
          </a:p>
        </p:txBody>
      </p:sp>
      <p:sp>
        <p:nvSpPr>
          <p:cNvPr id="3" name="Rectangle 2"/>
          <p:cNvSpPr/>
          <p:nvPr/>
        </p:nvSpPr>
        <p:spPr>
          <a:xfrm>
            <a:off x="2513777" y="4887480"/>
            <a:ext cx="7215245"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solidFill>
                  <a:srgbClr val="2F2A2B"/>
                </a:solidFill>
              </a:rPr>
              <a:t>mov al,</a:t>
            </a:r>
            <a:r>
              <a:rPr lang="en-US" sz="2400" dirty="0">
                <a:solidFill>
                  <a:srgbClr val="C00000"/>
                </a:solidFill>
              </a:rPr>
              <a:t>0</a:t>
            </a:r>
            <a:r>
              <a:rPr lang="en-US" sz="2400" dirty="0">
                <a:solidFill>
                  <a:srgbClr val="2F2A2B"/>
                </a:solidFill>
              </a:rPr>
              <a:t>F0h               ; AL = </a:t>
            </a:r>
            <a:r>
              <a:rPr lang="en-US" sz="2400" dirty="0">
                <a:solidFill>
                  <a:srgbClr val="C00000"/>
                </a:solidFill>
              </a:rPr>
              <a:t>1</a:t>
            </a:r>
            <a:r>
              <a:rPr lang="en-US" sz="2400" dirty="0">
                <a:solidFill>
                  <a:srgbClr val="2F2A2B"/>
                </a:solidFill>
              </a:rPr>
              <a:t>1110000b (-16</a:t>
            </a:r>
            <a:r>
              <a:rPr lang="en-US" sz="2400" dirty="0">
                <a:solidFill>
                  <a:srgbClr val="C00000"/>
                </a:solidFill>
              </a:rPr>
              <a:t>?</a:t>
            </a:r>
            <a:r>
              <a:rPr lang="en-US" sz="2400" dirty="0">
                <a:solidFill>
                  <a:srgbClr val="2F2A2B"/>
                </a:solidFill>
              </a:rPr>
              <a:t>)</a:t>
            </a:r>
          </a:p>
          <a:p>
            <a:r>
              <a:rPr lang="en-US" sz="2400" dirty="0" err="1">
                <a:solidFill>
                  <a:schemeClr val="accent3"/>
                </a:solidFill>
              </a:rPr>
              <a:t>sar</a:t>
            </a:r>
            <a:r>
              <a:rPr lang="en-US" sz="2400" dirty="0">
                <a:solidFill>
                  <a:schemeClr val="accent3"/>
                </a:solidFill>
              </a:rPr>
              <a:t> </a:t>
            </a:r>
            <a:r>
              <a:rPr lang="en-US" sz="2400" dirty="0">
                <a:solidFill>
                  <a:srgbClr val="2F2A2B"/>
                </a:solidFill>
              </a:rPr>
              <a:t>al,1                        ; AL = </a:t>
            </a:r>
            <a:r>
              <a:rPr lang="en-US" sz="2400" dirty="0">
                <a:solidFill>
                  <a:srgbClr val="C00000"/>
                </a:solidFill>
              </a:rPr>
              <a:t>1</a:t>
            </a:r>
            <a:r>
              <a:rPr lang="en-US" sz="2400" dirty="0">
                <a:solidFill>
                  <a:srgbClr val="2F2A2B"/>
                </a:solidFill>
              </a:rPr>
              <a:t>1111000b ( -8 </a:t>
            </a:r>
            <a:r>
              <a:rPr lang="en-US" sz="2400" dirty="0">
                <a:solidFill>
                  <a:srgbClr val="C00000"/>
                </a:solidFill>
              </a:rPr>
              <a:t>?</a:t>
            </a:r>
            <a:r>
              <a:rPr lang="en-US" sz="2400" dirty="0">
                <a:solidFill>
                  <a:srgbClr val="2F2A2B"/>
                </a:solidFill>
              </a:rPr>
              <a:t>)        </a:t>
            </a:r>
            <a:r>
              <a:rPr lang="en-US" sz="2400" b="1" dirty="0">
                <a:solidFill>
                  <a:srgbClr val="C00000"/>
                </a:solidFill>
              </a:rPr>
              <a:t>CF</a:t>
            </a:r>
            <a:r>
              <a:rPr lang="en-US" sz="2400" b="1" dirty="0">
                <a:solidFill>
                  <a:srgbClr val="2F2A2B"/>
                </a:solidFill>
              </a:rPr>
              <a:t> = 0</a:t>
            </a:r>
          </a:p>
        </p:txBody>
      </p:sp>
      <p:sp>
        <p:nvSpPr>
          <p:cNvPr id="9" name="TextBox 8"/>
          <p:cNvSpPr txBox="1"/>
          <p:nvPr/>
        </p:nvSpPr>
        <p:spPr>
          <a:xfrm>
            <a:off x="3217938" y="2942906"/>
            <a:ext cx="936493" cy="710911"/>
          </a:xfrm>
          <a:prstGeom prst="rect">
            <a:avLst/>
          </a:prstGeom>
          <a:noFill/>
          <a:ln>
            <a:solidFill>
              <a:srgbClr val="FF0000"/>
            </a:solidFill>
          </a:ln>
        </p:spPr>
        <p:txBody>
          <a:bodyPr wrap="square" rtlCol="0">
            <a:spAutoFit/>
          </a:bodyPr>
          <a:lstStyle/>
          <a:p>
            <a:endParaRPr lang="en-US"/>
          </a:p>
        </p:txBody>
      </p:sp>
    </p:spTree>
    <p:extLst>
      <p:ext uri="{BB962C8B-B14F-4D97-AF65-F5344CB8AC3E}">
        <p14:creationId xmlns:p14="http://schemas.microsoft.com/office/powerpoint/2010/main" val="1976978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902CE52D-44D7-8C46-9136-7AEAD1A3F396}" type="slidenum">
              <a:rPr lang="en-US" altLang="en-US" sz="1600">
                <a:latin typeface="Times New Roman" charset="0"/>
              </a:rPr>
              <a:pPr eaLnBrk="1" hangingPunct="1">
                <a:spcBef>
                  <a:spcPct val="0"/>
                </a:spcBef>
                <a:buClrTx/>
                <a:buFontTx/>
                <a:buNone/>
                <a:defRPr/>
              </a:pPr>
              <a:t>23</a:t>
            </a:fld>
            <a:endParaRPr lang="en-US" altLang="en-US" sz="1600">
              <a:latin typeface="Times New Roman" charset="0"/>
            </a:endParaRPr>
          </a:p>
        </p:txBody>
      </p:sp>
      <p:sp>
        <p:nvSpPr>
          <p:cNvPr id="87042"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SAR</a:t>
            </a:r>
            <a:r>
              <a:rPr lang="en-US" altLang="en-US" sz="4000" dirty="0"/>
              <a:t> Instruction</a:t>
            </a:r>
          </a:p>
        </p:txBody>
      </p:sp>
      <p:sp>
        <p:nvSpPr>
          <p:cNvPr id="11269" name="Rectangle 3"/>
          <p:cNvSpPr>
            <a:spLocks noGrp="1" noChangeArrowheads="1"/>
          </p:cNvSpPr>
          <p:nvPr>
            <p:ph type="body" idx="1"/>
          </p:nvPr>
        </p:nvSpPr>
        <p:spPr>
          <a:xfrm>
            <a:off x="1270000" y="1905000"/>
            <a:ext cx="9702800" cy="1524000"/>
          </a:xfrm>
        </p:spPr>
        <p:txBody>
          <a:bodyPr>
            <a:normAutofit/>
          </a:bodyPr>
          <a:lstStyle/>
          <a:p>
            <a:pPr>
              <a:buFont typeface="Arial" charset="0"/>
              <a:buChar char="•"/>
              <a:defRPr/>
            </a:pPr>
            <a:r>
              <a:rPr lang="en-US" altLang="en-US" sz="1800" b="1" dirty="0">
                <a:solidFill>
                  <a:schemeClr val="accent3"/>
                </a:solidFill>
              </a:rPr>
              <a:t> SAR</a:t>
            </a:r>
            <a:r>
              <a:rPr lang="en-US" altLang="en-US" sz="1800" dirty="0"/>
              <a:t> is </a:t>
            </a:r>
            <a:r>
              <a:rPr lang="en-US" altLang="en-US" sz="1800" b="1" u="sng" dirty="0">
                <a:solidFill>
                  <a:schemeClr val="accent3"/>
                </a:solidFill>
              </a:rPr>
              <a:t>identical</a:t>
            </a:r>
            <a:r>
              <a:rPr lang="en-US" altLang="en-US" sz="1800" dirty="0"/>
              <a:t> to </a:t>
            </a:r>
            <a:r>
              <a:rPr lang="en-US" altLang="en-US" sz="1800" b="1" dirty="0">
                <a:solidFill>
                  <a:srgbClr val="C00000"/>
                </a:solidFill>
              </a:rPr>
              <a:t>SHR</a:t>
            </a:r>
          </a:p>
          <a:p>
            <a:pPr eaLnBrk="1" hangingPunct="1">
              <a:buFont typeface="Arial" charset="0"/>
              <a:buChar char="•"/>
              <a:defRPr/>
            </a:pPr>
            <a:endParaRPr lang="en-US" altLang="en-US" sz="1800" dirty="0"/>
          </a:p>
        </p:txBody>
      </p:sp>
      <p:sp>
        <p:nvSpPr>
          <p:cNvPr id="11" name="Text Box 6"/>
          <p:cNvSpPr txBox="1">
            <a:spLocks noChangeArrowheads="1"/>
          </p:cNvSpPr>
          <p:nvPr/>
        </p:nvSpPr>
        <p:spPr bwMode="auto">
          <a:xfrm>
            <a:off x="1754186" y="2532052"/>
            <a:ext cx="6646864" cy="131128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lIns="137160" tIns="182880" rIns="137160" bIns="182880"/>
          <a:lstStyle>
            <a:lvl1pPr eaLnBrk="0" hangingPunct="0">
              <a:spcBef>
                <a:spcPct val="20000"/>
              </a:spcBef>
              <a:buClr>
                <a:schemeClr val="tx1"/>
              </a:buClr>
              <a:buChar char="•"/>
              <a:tabLst>
                <a:tab pos="457200" algn="l"/>
                <a:tab pos="3657600" algn="l"/>
                <a:tab pos="4114800"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3657600" algn="l"/>
                <a:tab pos="4114800"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3657600" algn="l"/>
                <a:tab pos="4114800"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3657600" algn="l"/>
                <a:tab pos="4114800"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3657600" algn="l"/>
                <a:tab pos="4114800"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dirty="0">
                <a:latin typeface="+mn-lt"/>
              </a:rPr>
              <a:t>mov dl,</a:t>
            </a:r>
            <a:r>
              <a:rPr lang="en-US" altLang="en-US" b="1" dirty="0">
                <a:solidFill>
                  <a:srgbClr val="FF0000"/>
                </a:solidFill>
                <a:latin typeface="+mn-lt"/>
              </a:rPr>
              <a:t>-</a:t>
            </a:r>
            <a:r>
              <a:rPr lang="en-US" altLang="en-US" dirty="0">
                <a:latin typeface="+mn-lt"/>
              </a:rPr>
              <a:t>80</a:t>
            </a:r>
          </a:p>
          <a:p>
            <a:pPr eaLnBrk="1" hangingPunct="1">
              <a:lnSpc>
                <a:spcPct val="50000"/>
              </a:lnSpc>
              <a:spcBef>
                <a:spcPct val="50000"/>
              </a:spcBef>
              <a:buClrTx/>
              <a:buFontTx/>
              <a:buNone/>
              <a:defRPr/>
            </a:pPr>
            <a:r>
              <a:rPr lang="en-US" altLang="en-US" dirty="0" err="1">
                <a:solidFill>
                  <a:schemeClr val="accent3"/>
                </a:solidFill>
                <a:latin typeface="+mn-lt"/>
              </a:rPr>
              <a:t>sar</a:t>
            </a:r>
            <a:r>
              <a:rPr lang="en-US" altLang="en-US" dirty="0">
                <a:solidFill>
                  <a:schemeClr val="accent3"/>
                </a:solidFill>
                <a:latin typeface="+mn-lt"/>
              </a:rPr>
              <a:t> </a:t>
            </a:r>
            <a:r>
              <a:rPr lang="en-US" altLang="en-US" dirty="0">
                <a:latin typeface="+mn-lt"/>
              </a:rPr>
              <a:t>dl,1                         ; DL = -40         </a:t>
            </a:r>
            <a:r>
              <a:rPr lang="en-US" altLang="en-US" dirty="0">
                <a:solidFill>
                  <a:srgbClr val="C00000"/>
                </a:solidFill>
                <a:latin typeface="+mn-lt"/>
              </a:rPr>
              <a:t>CF</a:t>
            </a:r>
            <a:r>
              <a:rPr lang="en-US" altLang="en-US" dirty="0">
                <a:latin typeface="+mn-lt"/>
              </a:rPr>
              <a:t>=?</a:t>
            </a:r>
          </a:p>
          <a:p>
            <a:pPr eaLnBrk="1" hangingPunct="1">
              <a:lnSpc>
                <a:spcPct val="50000"/>
              </a:lnSpc>
              <a:spcBef>
                <a:spcPct val="50000"/>
              </a:spcBef>
              <a:buClrTx/>
              <a:buFontTx/>
              <a:buNone/>
              <a:defRPr/>
            </a:pPr>
            <a:r>
              <a:rPr lang="en-US" altLang="en-US" dirty="0" err="1">
                <a:solidFill>
                  <a:schemeClr val="accent3"/>
                </a:solidFill>
                <a:latin typeface="+mn-lt"/>
              </a:rPr>
              <a:t>sar</a:t>
            </a:r>
            <a:r>
              <a:rPr lang="en-US" altLang="en-US" dirty="0">
                <a:solidFill>
                  <a:schemeClr val="accent3"/>
                </a:solidFill>
                <a:latin typeface="+mn-lt"/>
              </a:rPr>
              <a:t> </a:t>
            </a:r>
            <a:r>
              <a:rPr lang="en-US" altLang="en-US" dirty="0">
                <a:latin typeface="+mn-lt"/>
              </a:rPr>
              <a:t>dl,2                         ; DL = -10         </a:t>
            </a:r>
            <a:r>
              <a:rPr lang="en-US" altLang="en-US" dirty="0">
                <a:solidFill>
                  <a:srgbClr val="C00000"/>
                </a:solidFill>
                <a:latin typeface="+mn-lt"/>
              </a:rPr>
              <a:t>CF</a:t>
            </a:r>
            <a:r>
              <a:rPr lang="en-US" altLang="en-US" dirty="0">
                <a:latin typeface="+mn-lt"/>
              </a:rPr>
              <a:t>=?</a:t>
            </a:r>
          </a:p>
        </p:txBody>
      </p:sp>
    </p:spTree>
    <p:extLst>
      <p:ext uri="{BB962C8B-B14F-4D97-AF65-F5344CB8AC3E}">
        <p14:creationId xmlns:p14="http://schemas.microsoft.com/office/powerpoint/2010/main" val="1200955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Slide Number Placeholder 3"/>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4E6F5D96-AC19-9D4B-BC71-FD8DCFE2FE22}" type="slidenum">
              <a:rPr lang="en-US" altLang="en-US" sz="1600">
                <a:latin typeface="Times New Roman" charset="0"/>
              </a:rPr>
              <a:pPr eaLnBrk="1" hangingPunct="1">
                <a:spcBef>
                  <a:spcPct val="0"/>
                </a:spcBef>
                <a:buClrTx/>
                <a:buFontTx/>
                <a:buNone/>
                <a:defRPr/>
              </a:pPr>
              <a:t>24</a:t>
            </a:fld>
            <a:endParaRPr lang="en-US" altLang="en-US" sz="1600">
              <a:latin typeface="Times New Roman" charset="0"/>
            </a:endParaRPr>
          </a:p>
        </p:txBody>
      </p:sp>
      <p:sp>
        <p:nvSpPr>
          <p:cNvPr id="146434" name="Rectangle 2050"/>
          <p:cNvSpPr>
            <a:spLocks noGrp="1" noChangeArrowheads="1"/>
          </p:cNvSpPr>
          <p:nvPr>
            <p:ph type="title"/>
          </p:nvPr>
        </p:nvSpPr>
        <p:spPr>
          <a:xfrm>
            <a:off x="1135380" y="350103"/>
            <a:ext cx="10058400" cy="1450757"/>
          </a:xfrm>
        </p:spPr>
        <p:txBody>
          <a:bodyPr>
            <a:normAutofit/>
          </a:bodyPr>
          <a:lstStyle/>
          <a:p>
            <a:pPr eaLnBrk="1" hangingPunct="1">
              <a:defRPr/>
            </a:pPr>
            <a:r>
              <a:rPr lang="en-US" altLang="en-US" sz="4000" b="1">
                <a:solidFill>
                  <a:schemeClr val="accent3"/>
                </a:solidFill>
              </a:rPr>
              <a:t>Application</a:t>
            </a:r>
            <a:endParaRPr lang="en-US" altLang="en-US" sz="4000" b="1" dirty="0">
              <a:solidFill>
                <a:schemeClr val="accent3"/>
              </a:solidFill>
            </a:endParaRPr>
          </a:p>
        </p:txBody>
      </p:sp>
      <p:sp>
        <p:nvSpPr>
          <p:cNvPr id="12294" name="Text Box 2052"/>
          <p:cNvSpPr txBox="1">
            <a:spLocks noChangeArrowheads="1"/>
          </p:cNvSpPr>
          <p:nvPr/>
        </p:nvSpPr>
        <p:spPr bwMode="auto">
          <a:xfrm>
            <a:off x="1269989" y="1904700"/>
            <a:ext cx="7239000"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marL="342900" indent="-342900" eaLnBrk="1" hangingPunct="1">
              <a:spcBef>
                <a:spcPct val="50000"/>
              </a:spcBef>
              <a:buClrTx/>
              <a:buFont typeface="Arial" charset="0"/>
              <a:buChar char="•"/>
              <a:defRPr/>
            </a:pPr>
            <a:r>
              <a:rPr lang="en-US" altLang="en-US" sz="2100" dirty="0">
                <a:latin typeface="+mn-lt"/>
              </a:rPr>
              <a:t>Indicate the hexadecimal value of </a:t>
            </a:r>
            <a:r>
              <a:rPr lang="en-US" altLang="en-US" sz="2100" b="1" dirty="0">
                <a:latin typeface="+mn-lt"/>
              </a:rPr>
              <a:t>AL</a:t>
            </a:r>
            <a:r>
              <a:rPr lang="en-US" altLang="en-US" sz="2100" dirty="0">
                <a:latin typeface="+mn-lt"/>
              </a:rPr>
              <a:t> after each shift:</a:t>
            </a:r>
          </a:p>
        </p:txBody>
      </p:sp>
      <p:grpSp>
        <p:nvGrpSpPr>
          <p:cNvPr id="2" name="Group 1"/>
          <p:cNvGrpSpPr/>
          <p:nvPr/>
        </p:nvGrpSpPr>
        <p:grpSpPr>
          <a:xfrm>
            <a:off x="1879600" y="2611668"/>
            <a:ext cx="7239000" cy="1992313"/>
            <a:chOff x="1447800" y="2683316"/>
            <a:chExt cx="7239000" cy="1992313"/>
          </a:xfrm>
        </p:grpSpPr>
        <p:sp>
          <p:nvSpPr>
            <p:cNvPr id="12293" name="Text Box 2051"/>
            <p:cNvSpPr txBox="1">
              <a:spLocks noChangeArrowheads="1"/>
            </p:cNvSpPr>
            <p:nvPr/>
          </p:nvSpPr>
          <p:spPr bwMode="auto">
            <a:xfrm>
              <a:off x="1447800" y="2683316"/>
              <a:ext cx="58674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3657600" algn="l"/>
                  <a:tab pos="4114800"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3657600" algn="l"/>
                  <a:tab pos="4114800"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3657600" algn="l"/>
                  <a:tab pos="4114800"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3657600" algn="l"/>
                  <a:tab pos="4114800"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3657600" algn="l"/>
                  <a:tab pos="4114800"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1800" dirty="0">
                  <a:latin typeface="+mn-lt"/>
                </a:rPr>
                <a:t>mov al,6Bh</a:t>
              </a:r>
            </a:p>
            <a:p>
              <a:pPr eaLnBrk="1" hangingPunct="1">
                <a:lnSpc>
                  <a:spcPct val="50000"/>
                </a:lnSpc>
                <a:spcBef>
                  <a:spcPct val="50000"/>
                </a:spcBef>
                <a:buClrTx/>
                <a:buFontTx/>
                <a:buNone/>
                <a:defRPr/>
              </a:pPr>
              <a:r>
                <a:rPr lang="en-US" altLang="en-US" sz="1800" dirty="0" err="1">
                  <a:solidFill>
                    <a:schemeClr val="accent3"/>
                  </a:solidFill>
                  <a:latin typeface="+mn-lt"/>
                </a:rPr>
                <a:t>shr</a:t>
              </a:r>
              <a:r>
                <a:rPr lang="en-US" altLang="en-US" sz="1800" dirty="0">
                  <a:solidFill>
                    <a:schemeClr val="accent3"/>
                  </a:solidFill>
                  <a:latin typeface="+mn-lt"/>
                </a:rPr>
                <a:t> </a:t>
              </a:r>
              <a:r>
                <a:rPr lang="en-US" altLang="en-US" sz="1800" dirty="0">
                  <a:latin typeface="+mn-lt"/>
                </a:rPr>
                <a:t>al,1	a.</a:t>
              </a:r>
            </a:p>
            <a:p>
              <a:pPr eaLnBrk="1" hangingPunct="1">
                <a:lnSpc>
                  <a:spcPct val="50000"/>
                </a:lnSpc>
                <a:spcBef>
                  <a:spcPct val="50000"/>
                </a:spcBef>
                <a:buClrTx/>
                <a:buFontTx/>
                <a:buNone/>
                <a:defRPr/>
              </a:pPr>
              <a:r>
                <a:rPr lang="en-US" altLang="en-US" sz="1800" dirty="0" err="1">
                  <a:solidFill>
                    <a:schemeClr val="accent3"/>
                  </a:solidFill>
                  <a:latin typeface="+mn-lt"/>
                </a:rPr>
                <a:t>shl</a:t>
              </a:r>
              <a:r>
                <a:rPr lang="en-US" altLang="en-US" sz="1800" dirty="0">
                  <a:solidFill>
                    <a:schemeClr val="accent3"/>
                  </a:solidFill>
                  <a:latin typeface="+mn-lt"/>
                </a:rPr>
                <a:t> </a:t>
              </a:r>
              <a:r>
                <a:rPr lang="en-US" altLang="en-US" sz="1800" dirty="0">
                  <a:latin typeface="+mn-lt"/>
                </a:rPr>
                <a:t>al,3	b.</a:t>
              </a:r>
            </a:p>
            <a:p>
              <a:pPr eaLnBrk="1" hangingPunct="1">
                <a:lnSpc>
                  <a:spcPct val="50000"/>
                </a:lnSpc>
                <a:spcBef>
                  <a:spcPct val="50000"/>
                </a:spcBef>
                <a:buClrTx/>
                <a:buFontTx/>
                <a:buNone/>
                <a:defRPr/>
              </a:pPr>
              <a:endParaRPr lang="en-US" altLang="en-US" sz="1800" dirty="0">
                <a:latin typeface="+mn-lt"/>
              </a:endParaRPr>
            </a:p>
            <a:p>
              <a:pPr eaLnBrk="1" hangingPunct="1">
                <a:lnSpc>
                  <a:spcPct val="50000"/>
                </a:lnSpc>
                <a:spcBef>
                  <a:spcPct val="50000"/>
                </a:spcBef>
                <a:buClrTx/>
                <a:buFontTx/>
                <a:buNone/>
                <a:defRPr/>
              </a:pPr>
              <a:r>
                <a:rPr lang="en-US" altLang="en-US" sz="1800" dirty="0">
                  <a:latin typeface="+mn-lt"/>
                </a:rPr>
                <a:t>mov al,8Ch</a:t>
              </a:r>
            </a:p>
            <a:p>
              <a:pPr eaLnBrk="1" hangingPunct="1">
                <a:lnSpc>
                  <a:spcPct val="50000"/>
                </a:lnSpc>
                <a:spcBef>
                  <a:spcPct val="50000"/>
                </a:spcBef>
                <a:buClrTx/>
                <a:buFontTx/>
                <a:buNone/>
                <a:defRPr/>
              </a:pPr>
              <a:r>
                <a:rPr lang="en-US" altLang="en-US" sz="1800" dirty="0" err="1">
                  <a:solidFill>
                    <a:schemeClr val="accent3"/>
                  </a:solidFill>
                  <a:latin typeface="+mn-lt"/>
                </a:rPr>
                <a:t>sar</a:t>
              </a:r>
              <a:r>
                <a:rPr lang="en-US" altLang="en-US" sz="1800" dirty="0">
                  <a:solidFill>
                    <a:schemeClr val="accent3"/>
                  </a:solidFill>
                  <a:latin typeface="+mn-lt"/>
                </a:rPr>
                <a:t> </a:t>
              </a:r>
              <a:r>
                <a:rPr lang="en-US" altLang="en-US" sz="1800" dirty="0">
                  <a:latin typeface="+mn-lt"/>
                </a:rPr>
                <a:t>al,1	c.</a:t>
              </a:r>
            </a:p>
            <a:p>
              <a:pPr eaLnBrk="1" hangingPunct="1">
                <a:lnSpc>
                  <a:spcPct val="50000"/>
                </a:lnSpc>
                <a:spcBef>
                  <a:spcPct val="50000"/>
                </a:spcBef>
                <a:buClrTx/>
                <a:buFontTx/>
                <a:buNone/>
                <a:defRPr/>
              </a:pPr>
              <a:r>
                <a:rPr lang="en-US" altLang="en-US" sz="1800" dirty="0" err="1">
                  <a:solidFill>
                    <a:schemeClr val="accent3"/>
                  </a:solidFill>
                  <a:latin typeface="+mn-lt"/>
                </a:rPr>
                <a:t>sar</a:t>
              </a:r>
              <a:r>
                <a:rPr lang="en-US" altLang="en-US" sz="1800" dirty="0">
                  <a:solidFill>
                    <a:schemeClr val="accent3"/>
                  </a:solidFill>
                  <a:latin typeface="+mn-lt"/>
                </a:rPr>
                <a:t> </a:t>
              </a:r>
              <a:r>
                <a:rPr lang="en-US" altLang="en-US" sz="1800" dirty="0">
                  <a:latin typeface="+mn-lt"/>
                </a:rPr>
                <a:t>al,3	d.</a:t>
              </a:r>
            </a:p>
            <a:p>
              <a:pPr eaLnBrk="1" hangingPunct="1">
                <a:lnSpc>
                  <a:spcPct val="50000"/>
                </a:lnSpc>
                <a:spcBef>
                  <a:spcPct val="50000"/>
                </a:spcBef>
                <a:buClrTx/>
                <a:buFontTx/>
                <a:buNone/>
                <a:defRPr/>
              </a:pPr>
              <a:endParaRPr lang="en-US" altLang="en-US" sz="1800" dirty="0">
                <a:latin typeface="+mn-lt"/>
              </a:endParaRPr>
            </a:p>
          </p:txBody>
        </p:sp>
        <p:sp>
          <p:nvSpPr>
            <p:cNvPr id="146437" name="Text Box 2053"/>
            <p:cNvSpPr txBox="1">
              <a:spLocks noChangeArrowheads="1"/>
            </p:cNvSpPr>
            <p:nvPr/>
          </p:nvSpPr>
          <p:spPr bwMode="auto">
            <a:xfrm>
              <a:off x="5562600" y="2694429"/>
              <a:ext cx="31242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3657600" algn="l"/>
                  <a:tab pos="4114800"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3657600" algn="l"/>
                  <a:tab pos="4114800"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3657600" algn="l"/>
                  <a:tab pos="4114800"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3657600" algn="l"/>
                  <a:tab pos="4114800"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3657600" algn="l"/>
                  <a:tab pos="4114800"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9pPr>
            </a:lstStyle>
            <a:p>
              <a:pPr eaLnBrk="1" hangingPunct="1">
                <a:lnSpc>
                  <a:spcPct val="50000"/>
                </a:lnSpc>
                <a:spcBef>
                  <a:spcPct val="50000"/>
                </a:spcBef>
                <a:buClrTx/>
                <a:buFontTx/>
                <a:buNone/>
                <a:defRPr/>
              </a:pPr>
              <a:endParaRPr lang="en-US" altLang="en-US" sz="1800" dirty="0">
                <a:latin typeface="+mn-lt"/>
              </a:endParaRPr>
            </a:p>
            <a:p>
              <a:pPr eaLnBrk="1" hangingPunct="1">
                <a:lnSpc>
                  <a:spcPct val="50000"/>
                </a:lnSpc>
                <a:spcBef>
                  <a:spcPct val="50000"/>
                </a:spcBef>
                <a:buClrTx/>
                <a:buFontTx/>
                <a:buNone/>
                <a:defRPr/>
              </a:pPr>
              <a:r>
                <a:rPr lang="en-US" altLang="en-US" sz="1800" dirty="0">
                  <a:solidFill>
                    <a:schemeClr val="tx2"/>
                  </a:solidFill>
                  <a:latin typeface="+mn-lt"/>
                </a:rPr>
                <a:t>35h</a:t>
              </a:r>
            </a:p>
            <a:p>
              <a:pPr eaLnBrk="1" hangingPunct="1">
                <a:lnSpc>
                  <a:spcPct val="50000"/>
                </a:lnSpc>
                <a:spcBef>
                  <a:spcPct val="50000"/>
                </a:spcBef>
                <a:buClrTx/>
                <a:buFontTx/>
                <a:buNone/>
                <a:defRPr/>
              </a:pPr>
              <a:r>
                <a:rPr lang="en-US" altLang="en-US" sz="1800" dirty="0">
                  <a:solidFill>
                    <a:schemeClr val="tx2"/>
                  </a:solidFill>
                  <a:latin typeface="+mn-lt"/>
                </a:rPr>
                <a:t>A8h</a:t>
              </a:r>
            </a:p>
            <a:p>
              <a:pPr eaLnBrk="1" hangingPunct="1">
                <a:lnSpc>
                  <a:spcPct val="50000"/>
                </a:lnSpc>
                <a:spcBef>
                  <a:spcPct val="50000"/>
                </a:spcBef>
                <a:buClrTx/>
                <a:buFontTx/>
                <a:buNone/>
                <a:defRPr/>
              </a:pPr>
              <a:endParaRPr lang="en-US" altLang="en-US" sz="1800" dirty="0">
                <a:solidFill>
                  <a:schemeClr val="tx2"/>
                </a:solidFill>
                <a:latin typeface="+mn-lt"/>
              </a:endParaRPr>
            </a:p>
            <a:p>
              <a:pPr eaLnBrk="1" hangingPunct="1">
                <a:lnSpc>
                  <a:spcPct val="50000"/>
                </a:lnSpc>
                <a:spcBef>
                  <a:spcPct val="50000"/>
                </a:spcBef>
                <a:buClrTx/>
                <a:buFontTx/>
                <a:buNone/>
                <a:defRPr/>
              </a:pPr>
              <a:endParaRPr lang="en-US" altLang="en-US" sz="1800" dirty="0">
                <a:solidFill>
                  <a:schemeClr val="tx2"/>
                </a:solidFill>
                <a:latin typeface="+mn-lt"/>
              </a:endParaRPr>
            </a:p>
            <a:p>
              <a:pPr eaLnBrk="1" hangingPunct="1">
                <a:lnSpc>
                  <a:spcPct val="50000"/>
                </a:lnSpc>
                <a:spcBef>
                  <a:spcPct val="50000"/>
                </a:spcBef>
                <a:buClrTx/>
                <a:buFontTx/>
                <a:buNone/>
                <a:defRPr/>
              </a:pPr>
              <a:r>
                <a:rPr lang="en-US" altLang="en-US" sz="1800" dirty="0">
                  <a:solidFill>
                    <a:schemeClr val="tx2"/>
                  </a:solidFill>
                  <a:latin typeface="+mn-lt"/>
                </a:rPr>
                <a:t>C6h</a:t>
              </a:r>
            </a:p>
            <a:p>
              <a:pPr eaLnBrk="1" hangingPunct="1">
                <a:lnSpc>
                  <a:spcPct val="50000"/>
                </a:lnSpc>
                <a:spcBef>
                  <a:spcPct val="50000"/>
                </a:spcBef>
                <a:buClrTx/>
                <a:buFontTx/>
                <a:buNone/>
                <a:defRPr/>
              </a:pPr>
              <a:r>
                <a:rPr lang="en-US" altLang="en-US" sz="1800" dirty="0">
                  <a:solidFill>
                    <a:schemeClr val="tx2"/>
                  </a:solidFill>
                  <a:latin typeface="+mn-lt"/>
                </a:rPr>
                <a:t>F8h</a:t>
              </a:r>
            </a:p>
            <a:p>
              <a:pPr eaLnBrk="1" hangingPunct="1">
                <a:lnSpc>
                  <a:spcPct val="50000"/>
                </a:lnSpc>
                <a:spcBef>
                  <a:spcPct val="50000"/>
                </a:spcBef>
                <a:buClrTx/>
                <a:buFontTx/>
                <a:buNone/>
                <a:defRPr/>
              </a:pPr>
              <a:endParaRPr lang="en-US" altLang="en-US" sz="1800" dirty="0">
                <a:solidFill>
                  <a:schemeClr val="tx2"/>
                </a:solidFill>
                <a:latin typeface="+mn-lt"/>
              </a:endParaRPr>
            </a:p>
          </p:txBody>
        </p:sp>
      </p:grpSp>
    </p:spTree>
    <p:extLst>
      <p:ext uri="{BB962C8B-B14F-4D97-AF65-F5344CB8AC3E}">
        <p14:creationId xmlns:p14="http://schemas.microsoft.com/office/powerpoint/2010/main" val="184630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154CA4AA-7CA0-E745-94B4-4344D2E8D57B}" type="slidenum">
              <a:rPr lang="en-US" altLang="en-US" sz="1600">
                <a:latin typeface="Times New Roman" charset="0"/>
              </a:rPr>
              <a:pPr eaLnBrk="1" hangingPunct="1">
                <a:spcBef>
                  <a:spcPct val="0"/>
                </a:spcBef>
                <a:buClrTx/>
                <a:buFontTx/>
                <a:buNone/>
                <a:defRPr/>
              </a:pPr>
              <a:t>25</a:t>
            </a:fld>
            <a:endParaRPr lang="en-US" altLang="en-US" sz="1600">
              <a:latin typeface="Times New Roman" charset="0"/>
            </a:endParaRPr>
          </a:p>
        </p:txBody>
      </p:sp>
      <p:sp>
        <p:nvSpPr>
          <p:cNvPr id="78850"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Shift</a:t>
            </a:r>
            <a:r>
              <a:rPr lang="en-US" altLang="en-US" sz="4000" dirty="0">
                <a:solidFill>
                  <a:schemeClr val="accent3"/>
                </a:solidFill>
              </a:rPr>
              <a:t> </a:t>
            </a:r>
            <a:r>
              <a:rPr lang="en-US" altLang="en-US" sz="4000" dirty="0"/>
              <a:t>and </a:t>
            </a:r>
            <a:r>
              <a:rPr lang="en-US" altLang="en-US" sz="4000" b="1" dirty="0">
                <a:solidFill>
                  <a:schemeClr val="accent3"/>
                </a:solidFill>
              </a:rPr>
              <a:t>Rotate</a:t>
            </a:r>
            <a:r>
              <a:rPr lang="en-US" altLang="en-US" sz="4000" dirty="0"/>
              <a:t> Instructions</a:t>
            </a:r>
          </a:p>
        </p:txBody>
      </p:sp>
      <p:sp>
        <p:nvSpPr>
          <p:cNvPr id="5125" name="Rectangle 3"/>
          <p:cNvSpPr>
            <a:spLocks noGrp="1" noChangeArrowheads="1"/>
          </p:cNvSpPr>
          <p:nvPr>
            <p:ph type="body" idx="1"/>
          </p:nvPr>
        </p:nvSpPr>
        <p:spPr>
          <a:xfrm>
            <a:off x="1382843" y="1969957"/>
            <a:ext cx="6400800" cy="3657600"/>
          </a:xfrm>
        </p:spPr>
        <p:txBody>
          <a:bodyPr/>
          <a:lstStyle/>
          <a:p>
            <a:pPr eaLnBrk="1" hangingPunct="1">
              <a:buFont typeface="Arial" charset="0"/>
              <a:buChar char="•"/>
              <a:defRPr/>
            </a:pPr>
            <a:r>
              <a:rPr lang="en-US" altLang="en-US" dirty="0"/>
              <a:t> Logical vs Arithmetic Shifts</a:t>
            </a:r>
          </a:p>
          <a:p>
            <a:pPr eaLnBrk="1" hangingPunct="1">
              <a:buFont typeface="Arial" charset="0"/>
              <a:buChar char="•"/>
              <a:defRPr/>
            </a:pPr>
            <a:r>
              <a:rPr lang="en-US" altLang="en-US" dirty="0"/>
              <a:t> SHL Instruction </a:t>
            </a:r>
          </a:p>
          <a:p>
            <a:pPr eaLnBrk="1" hangingPunct="1">
              <a:buFont typeface="Arial" charset="0"/>
              <a:buChar char="•"/>
              <a:defRPr/>
            </a:pPr>
            <a:r>
              <a:rPr lang="en-US" altLang="en-US" dirty="0"/>
              <a:t> SHR Instruction </a:t>
            </a:r>
          </a:p>
          <a:p>
            <a:pPr eaLnBrk="1" hangingPunct="1">
              <a:buFont typeface="Arial" charset="0"/>
              <a:buChar char="•"/>
              <a:defRPr/>
            </a:pPr>
            <a:r>
              <a:rPr lang="en-US" altLang="en-US" dirty="0"/>
              <a:t> SAL and SAR Instructions </a:t>
            </a:r>
          </a:p>
          <a:p>
            <a:pPr eaLnBrk="1" hangingPunct="1">
              <a:buFont typeface="Arial" charset="0"/>
              <a:buChar char="•"/>
              <a:defRPr/>
            </a:pPr>
            <a:r>
              <a:rPr lang="en-US" altLang="en-US" b="1" dirty="0"/>
              <a:t> ROL Instruction </a:t>
            </a:r>
          </a:p>
          <a:p>
            <a:pPr eaLnBrk="1" hangingPunct="1">
              <a:buFont typeface="Arial" charset="0"/>
              <a:buChar char="•"/>
              <a:defRPr/>
            </a:pPr>
            <a:r>
              <a:rPr lang="en-US" altLang="en-US" dirty="0"/>
              <a:t> ROR Instruction </a:t>
            </a:r>
          </a:p>
          <a:p>
            <a:pPr eaLnBrk="1" hangingPunct="1">
              <a:buFont typeface="Arial" charset="0"/>
              <a:buChar char="•"/>
              <a:defRPr/>
            </a:pPr>
            <a:r>
              <a:rPr lang="en-US" altLang="en-US" dirty="0"/>
              <a:t> RCL and RCR Instructions </a:t>
            </a:r>
          </a:p>
          <a:p>
            <a:pPr eaLnBrk="1" hangingPunct="1">
              <a:buFont typeface="Arial" charset="0"/>
              <a:buChar char="•"/>
              <a:defRPr/>
            </a:pPr>
            <a:r>
              <a:rPr lang="en-US" altLang="en-US" dirty="0"/>
              <a:t> SHLD/SHRD Instructions</a:t>
            </a:r>
          </a:p>
        </p:txBody>
      </p:sp>
    </p:spTree>
    <p:extLst>
      <p:ext uri="{BB962C8B-B14F-4D97-AF65-F5344CB8AC3E}">
        <p14:creationId xmlns:p14="http://schemas.microsoft.com/office/powerpoint/2010/main" val="1123366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36C6E74E-23F5-BF4D-9680-71FF5C9D0B12}" type="slidenum">
              <a:rPr lang="en-US" altLang="en-US" sz="1600">
                <a:latin typeface="Times New Roman" charset="0"/>
              </a:rPr>
              <a:pPr eaLnBrk="1" hangingPunct="1">
                <a:spcBef>
                  <a:spcPct val="0"/>
                </a:spcBef>
                <a:buClrTx/>
                <a:buFontTx/>
                <a:buNone/>
                <a:defRPr/>
              </a:pPr>
              <a:t>26</a:t>
            </a:fld>
            <a:endParaRPr lang="en-US" altLang="en-US" sz="1600">
              <a:latin typeface="Times New Roman" charset="0"/>
            </a:endParaRPr>
          </a:p>
        </p:txBody>
      </p:sp>
      <p:sp>
        <p:nvSpPr>
          <p:cNvPr id="88066"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ROL</a:t>
            </a:r>
            <a:r>
              <a:rPr lang="en-US" altLang="en-US" sz="4000" dirty="0">
                <a:solidFill>
                  <a:schemeClr val="accent3"/>
                </a:solidFill>
              </a:rPr>
              <a:t> </a:t>
            </a:r>
            <a:r>
              <a:rPr lang="en-US" altLang="en-US" sz="4000" dirty="0"/>
              <a:t>Instruction</a:t>
            </a:r>
          </a:p>
        </p:txBody>
      </p:sp>
      <p:sp>
        <p:nvSpPr>
          <p:cNvPr id="13317" name="Rectangle 3"/>
          <p:cNvSpPr>
            <a:spLocks noGrp="1" noChangeArrowheads="1"/>
          </p:cNvSpPr>
          <p:nvPr>
            <p:ph type="body" idx="1"/>
          </p:nvPr>
        </p:nvSpPr>
        <p:spPr>
          <a:xfrm>
            <a:off x="1231900" y="1777015"/>
            <a:ext cx="9359900" cy="1676400"/>
          </a:xfrm>
        </p:spPr>
        <p:txBody>
          <a:bodyPr>
            <a:normAutofit/>
          </a:bodyPr>
          <a:lstStyle/>
          <a:p>
            <a:pPr eaLnBrk="1" hangingPunct="1">
              <a:lnSpc>
                <a:spcPct val="90000"/>
              </a:lnSpc>
              <a:buFont typeface="Arial" charset="0"/>
              <a:buChar char="•"/>
              <a:defRPr/>
            </a:pPr>
            <a:r>
              <a:rPr lang="en-US" altLang="en-US" sz="1800" dirty="0"/>
              <a:t> </a:t>
            </a:r>
            <a:r>
              <a:rPr lang="en-US" altLang="en-US" sz="1800" b="1" dirty="0">
                <a:solidFill>
                  <a:schemeClr val="accent3"/>
                </a:solidFill>
              </a:rPr>
              <a:t>ROL</a:t>
            </a:r>
            <a:r>
              <a:rPr lang="en-US" altLang="en-US" sz="1800" dirty="0"/>
              <a:t> (rotate) </a:t>
            </a:r>
            <a:r>
              <a:rPr lang="en-US" altLang="en-US" sz="1800" b="1" u="sng" dirty="0"/>
              <a:t>shifts</a:t>
            </a:r>
            <a:r>
              <a:rPr lang="en-US" altLang="en-US" sz="1800" dirty="0"/>
              <a:t> each bit to the </a:t>
            </a:r>
            <a:r>
              <a:rPr lang="en-US" altLang="en-US" sz="1800" b="1" dirty="0"/>
              <a:t>left</a:t>
            </a:r>
          </a:p>
          <a:p>
            <a:pPr eaLnBrk="1" hangingPunct="1">
              <a:lnSpc>
                <a:spcPct val="90000"/>
              </a:lnSpc>
              <a:buFont typeface="Arial" charset="0"/>
              <a:buChar char="•"/>
              <a:defRPr/>
            </a:pPr>
            <a:r>
              <a:rPr lang="en-US" altLang="en-US" sz="1800" dirty="0"/>
              <a:t> </a:t>
            </a:r>
            <a:r>
              <a:rPr lang="en-US" altLang="en-US" sz="1800" b="1" dirty="0"/>
              <a:t>The </a:t>
            </a:r>
            <a:r>
              <a:rPr lang="en-US" altLang="en-US" sz="1800" b="1" u="sng" dirty="0">
                <a:solidFill>
                  <a:schemeClr val="accent3"/>
                </a:solidFill>
              </a:rPr>
              <a:t>highest</a:t>
            </a:r>
            <a:r>
              <a:rPr lang="en-US" altLang="en-US" sz="1800" b="1" dirty="0"/>
              <a:t> bit </a:t>
            </a:r>
            <a:r>
              <a:rPr lang="en-US" altLang="en-US" sz="1800" dirty="0"/>
              <a:t>is </a:t>
            </a:r>
            <a:r>
              <a:rPr lang="en-US" altLang="en-US" sz="1800" u="sng" dirty="0">
                <a:solidFill>
                  <a:srgbClr val="C00000"/>
                </a:solidFill>
              </a:rPr>
              <a:t>copied into both </a:t>
            </a:r>
            <a:r>
              <a:rPr lang="en-US" altLang="en-US" sz="1800" dirty="0"/>
              <a:t>the </a:t>
            </a:r>
            <a:r>
              <a:rPr lang="en-US" altLang="en-US" sz="1800" b="1" u="sng" dirty="0">
                <a:solidFill>
                  <a:schemeClr val="accent3"/>
                </a:solidFill>
              </a:rPr>
              <a:t>Carry flag </a:t>
            </a:r>
            <a:r>
              <a:rPr lang="en-US" altLang="en-US" sz="1800" dirty="0"/>
              <a:t>and into the </a:t>
            </a:r>
            <a:r>
              <a:rPr lang="en-US" altLang="en-US" sz="1800" b="1" u="sng" dirty="0">
                <a:solidFill>
                  <a:schemeClr val="accent3"/>
                </a:solidFill>
              </a:rPr>
              <a:t>lowest</a:t>
            </a:r>
            <a:r>
              <a:rPr lang="en-US" altLang="en-US" sz="1800" dirty="0">
                <a:solidFill>
                  <a:schemeClr val="accent3"/>
                </a:solidFill>
              </a:rPr>
              <a:t> bit</a:t>
            </a:r>
          </a:p>
          <a:p>
            <a:pPr eaLnBrk="1" hangingPunct="1">
              <a:lnSpc>
                <a:spcPct val="90000"/>
              </a:lnSpc>
              <a:buFont typeface="Arial" charset="0"/>
              <a:buChar char="•"/>
              <a:defRPr/>
            </a:pPr>
            <a:r>
              <a:rPr lang="en-US" altLang="en-US" sz="1800" dirty="0"/>
              <a:t> </a:t>
            </a:r>
            <a:r>
              <a:rPr lang="en-US" altLang="en-US" sz="2400" b="1" dirty="0"/>
              <a:t>No bits are lost</a:t>
            </a:r>
          </a:p>
        </p:txBody>
      </p:sp>
      <p:graphicFrame>
        <p:nvGraphicFramePr>
          <p:cNvPr id="25605" name="Object 4"/>
          <p:cNvGraphicFramePr>
            <a:graphicFrameLocks noChangeAspect="1"/>
          </p:cNvGraphicFramePr>
          <p:nvPr>
            <p:extLst>
              <p:ext uri="{D42A27DB-BD31-4B8C-83A1-F6EECF244321}">
                <p14:modId xmlns:p14="http://schemas.microsoft.com/office/powerpoint/2010/main" val="961794346"/>
              </p:ext>
            </p:extLst>
          </p:nvPr>
        </p:nvGraphicFramePr>
        <p:xfrm>
          <a:off x="3448050" y="2918101"/>
          <a:ext cx="5594350" cy="992160"/>
        </p:xfrm>
        <a:graphic>
          <a:graphicData uri="http://schemas.openxmlformats.org/presentationml/2006/ole">
            <mc:AlternateContent xmlns:mc="http://schemas.openxmlformats.org/markup-compatibility/2006">
              <mc:Choice xmlns:v="urn:schemas-microsoft-com:vml" Requires="v">
                <p:oleObj spid="_x0000_s75411" name="VISIO" r:id="rId3" imgW="3538728" imgH="542544" progId="Visio.Drawing.6">
                  <p:embed/>
                </p:oleObj>
              </mc:Choice>
              <mc:Fallback>
                <p:oleObj name="VISIO" r:id="rId3" imgW="3538728" imgH="542544"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299" t="-16902"/>
                      <a:stretch>
                        <a:fillRect/>
                      </a:stretch>
                    </p:blipFill>
                    <p:spPr bwMode="auto">
                      <a:xfrm>
                        <a:off x="3448050" y="2918101"/>
                        <a:ext cx="5594350" cy="992160"/>
                      </a:xfrm>
                      <a:prstGeom prst="rect">
                        <a:avLst/>
                      </a:prstGeom>
                      <a:noFill/>
                      <a:ln>
                        <a:noFill/>
                      </a:ln>
                      <a:effectLst/>
                    </p:spPr>
                  </p:pic>
                </p:oleObj>
              </mc:Fallback>
            </mc:AlternateContent>
          </a:graphicData>
        </a:graphic>
      </p:graphicFrame>
      <p:grpSp>
        <p:nvGrpSpPr>
          <p:cNvPr id="4" name="Group 3"/>
          <p:cNvGrpSpPr/>
          <p:nvPr/>
        </p:nvGrpSpPr>
        <p:grpSpPr>
          <a:xfrm>
            <a:off x="4425941" y="4354756"/>
            <a:ext cx="4832359" cy="1393181"/>
            <a:chOff x="1231900" y="4006566"/>
            <a:chExt cx="4432300" cy="1144729"/>
          </a:xfrm>
        </p:grpSpPr>
        <p:sp>
          <p:nvSpPr>
            <p:cNvPr id="88072" name="Text Box 8"/>
            <p:cNvSpPr txBox="1">
              <a:spLocks noChangeArrowheads="1"/>
            </p:cNvSpPr>
            <p:nvPr/>
          </p:nvSpPr>
          <p:spPr bwMode="auto">
            <a:xfrm>
              <a:off x="1231900" y="4345764"/>
              <a:ext cx="4432300" cy="805531"/>
            </a:xfrm>
            <a:prstGeom prst="rect">
              <a:avLst/>
            </a:prstGeom>
            <a:ln/>
          </p:spPr>
          <p:style>
            <a:lnRef idx="2">
              <a:schemeClr val="accent2"/>
            </a:lnRef>
            <a:fillRef idx="1">
              <a:schemeClr val="lt1"/>
            </a:fillRef>
            <a:effectRef idx="0">
              <a:schemeClr val="accent2"/>
            </a:effectRef>
            <a:fontRef idx="minor">
              <a:schemeClr val="dk1"/>
            </a:fontRef>
          </p:style>
          <p:txBody>
            <a:bodyPr lIns="137160" tIns="182880" rIns="137160" bIns="182880"/>
            <a:lstStyle>
              <a:lvl1pPr eaLnBrk="0" hangingPunct="0">
                <a:spcBef>
                  <a:spcPct val="20000"/>
                </a:spcBef>
                <a:buClr>
                  <a:schemeClr val="tx1"/>
                </a:buClr>
                <a:buChar char="•"/>
                <a:tabLst>
                  <a:tab pos="457200" algn="l"/>
                  <a:tab pos="3657600" algn="l"/>
                  <a:tab pos="4114800"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3657600" algn="l"/>
                  <a:tab pos="4114800"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3657600" algn="l"/>
                  <a:tab pos="4114800"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3657600" algn="l"/>
                  <a:tab pos="4114800"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3657600" algn="l"/>
                  <a:tab pos="4114800"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2000" dirty="0">
                  <a:latin typeface="+mn-lt"/>
                </a:rPr>
                <a:t>mov al,</a:t>
              </a:r>
              <a:r>
                <a:rPr lang="en-US" altLang="en-US" sz="2000" dirty="0">
                  <a:solidFill>
                    <a:srgbClr val="C00000"/>
                  </a:solidFill>
                  <a:latin typeface="+mn-lt"/>
                </a:rPr>
                <a:t>1</a:t>
              </a:r>
              <a:r>
                <a:rPr lang="en-US" altLang="en-US" sz="2000" dirty="0">
                  <a:solidFill>
                    <a:schemeClr val="accent3"/>
                  </a:solidFill>
                  <a:latin typeface="+mn-lt"/>
                </a:rPr>
                <a:t>1</a:t>
              </a:r>
              <a:r>
                <a:rPr lang="en-US" altLang="en-US" sz="2000" dirty="0">
                  <a:latin typeface="+mn-lt"/>
                </a:rPr>
                <a:t>110000b</a:t>
              </a:r>
            </a:p>
            <a:p>
              <a:pPr eaLnBrk="1" hangingPunct="1">
                <a:lnSpc>
                  <a:spcPct val="50000"/>
                </a:lnSpc>
                <a:spcBef>
                  <a:spcPct val="50000"/>
                </a:spcBef>
                <a:buClrTx/>
                <a:buFontTx/>
                <a:buNone/>
                <a:defRPr/>
              </a:pPr>
              <a:r>
                <a:rPr lang="en-US" altLang="en-US" sz="2000" dirty="0" err="1">
                  <a:solidFill>
                    <a:schemeClr val="accent3"/>
                  </a:solidFill>
                  <a:latin typeface="+mn-lt"/>
                </a:rPr>
                <a:t>rol</a:t>
              </a:r>
              <a:r>
                <a:rPr lang="en-US" altLang="en-US" sz="2000" dirty="0">
                  <a:solidFill>
                    <a:schemeClr val="accent3"/>
                  </a:solidFill>
                  <a:latin typeface="+mn-lt"/>
                </a:rPr>
                <a:t> </a:t>
              </a:r>
              <a:r>
                <a:rPr lang="en-US" altLang="en-US" sz="2000" dirty="0">
                  <a:latin typeface="+mn-lt"/>
                </a:rPr>
                <a:t>al,1                      ; AL = </a:t>
              </a:r>
              <a:r>
                <a:rPr lang="en-US" altLang="en-US" sz="2000" dirty="0">
                  <a:solidFill>
                    <a:schemeClr val="accent3"/>
                  </a:solidFill>
                  <a:latin typeface="+mn-lt"/>
                </a:rPr>
                <a:t>1</a:t>
              </a:r>
              <a:r>
                <a:rPr lang="en-US" altLang="en-US" sz="2000" dirty="0">
                  <a:latin typeface="+mn-lt"/>
                </a:rPr>
                <a:t>110000</a:t>
              </a:r>
              <a:r>
                <a:rPr lang="en-US" altLang="en-US" sz="2000" dirty="0">
                  <a:solidFill>
                    <a:srgbClr val="C00000"/>
                  </a:solidFill>
                  <a:latin typeface="+mn-lt"/>
                </a:rPr>
                <a:t>1</a:t>
              </a:r>
              <a:r>
                <a:rPr lang="en-US" altLang="en-US" sz="2000" dirty="0">
                  <a:latin typeface="+mn-lt"/>
                </a:rPr>
                <a:t>b, </a:t>
              </a:r>
              <a:r>
                <a:rPr lang="en-US" altLang="en-US" sz="2000" dirty="0">
                  <a:solidFill>
                    <a:srgbClr val="C00000"/>
                  </a:solidFill>
                  <a:latin typeface="+mn-lt"/>
                </a:rPr>
                <a:t>CF</a:t>
              </a:r>
              <a:r>
                <a:rPr lang="en-US" altLang="en-US" sz="2000" dirty="0">
                  <a:latin typeface="+mn-lt"/>
                </a:rPr>
                <a:t> = ?</a:t>
              </a:r>
            </a:p>
            <a:p>
              <a:pPr eaLnBrk="1" hangingPunct="1">
                <a:lnSpc>
                  <a:spcPct val="50000"/>
                </a:lnSpc>
                <a:spcBef>
                  <a:spcPct val="50000"/>
                </a:spcBef>
                <a:buClrTx/>
                <a:buFontTx/>
                <a:buNone/>
                <a:defRPr/>
              </a:pPr>
              <a:endParaRPr lang="en-US" altLang="en-US" sz="2000" dirty="0">
                <a:latin typeface="+mn-lt"/>
              </a:endParaRPr>
            </a:p>
          </p:txBody>
        </p:sp>
        <p:sp>
          <p:nvSpPr>
            <p:cNvPr id="3" name="TextBox 2"/>
            <p:cNvSpPr txBox="1"/>
            <p:nvPr/>
          </p:nvSpPr>
          <p:spPr>
            <a:xfrm>
              <a:off x="1231900" y="4006566"/>
              <a:ext cx="1290097" cy="400110"/>
            </a:xfrm>
            <a:prstGeom prst="rect">
              <a:avLst/>
            </a:prstGeom>
            <a:noFill/>
          </p:spPr>
          <p:txBody>
            <a:bodyPr wrap="none" rtlCol="0">
              <a:spAutoFit/>
            </a:bodyPr>
            <a:lstStyle/>
            <a:p>
              <a:r>
                <a:rPr lang="en-US" sz="2000" b="1" dirty="0">
                  <a:solidFill>
                    <a:schemeClr val="accent3"/>
                  </a:solidFill>
                </a:rPr>
                <a:t>Example1:</a:t>
              </a:r>
            </a:p>
          </p:txBody>
        </p:sp>
      </p:grpSp>
      <p:sp>
        <p:nvSpPr>
          <p:cNvPr id="12" name="TextBox 11"/>
          <p:cNvSpPr txBox="1"/>
          <p:nvPr/>
        </p:nvSpPr>
        <p:spPr>
          <a:xfrm>
            <a:off x="4425941" y="2964780"/>
            <a:ext cx="703601" cy="860202"/>
          </a:xfrm>
          <a:prstGeom prst="rect">
            <a:avLst/>
          </a:prstGeom>
          <a:noFill/>
          <a:ln>
            <a:solidFill>
              <a:srgbClr val="FF0000"/>
            </a:solidFill>
          </a:ln>
        </p:spPr>
        <p:txBody>
          <a:bodyPr wrap="square" rtlCol="0">
            <a:spAutoFit/>
          </a:bodyPr>
          <a:lstStyle/>
          <a:p>
            <a:endParaRPr lang="en-US"/>
          </a:p>
        </p:txBody>
      </p:sp>
      <p:sp>
        <p:nvSpPr>
          <p:cNvPr id="13" name="TextBox 12"/>
          <p:cNvSpPr txBox="1"/>
          <p:nvPr/>
        </p:nvSpPr>
        <p:spPr>
          <a:xfrm>
            <a:off x="8195288" y="2927323"/>
            <a:ext cx="703601" cy="860202"/>
          </a:xfrm>
          <a:prstGeom prst="rect">
            <a:avLst/>
          </a:prstGeom>
          <a:noFill/>
          <a:ln>
            <a:solidFill>
              <a:srgbClr val="FF0000"/>
            </a:solidFill>
          </a:ln>
        </p:spPr>
        <p:txBody>
          <a:bodyPr wrap="square" rtlCol="0">
            <a:spAutoFit/>
          </a:bodyPr>
          <a:lstStyle/>
          <a:p>
            <a:endParaRPr lang="en-US"/>
          </a:p>
        </p:txBody>
      </p:sp>
    </p:spTree>
    <p:extLst>
      <p:ext uri="{BB962C8B-B14F-4D97-AF65-F5344CB8AC3E}">
        <p14:creationId xmlns:p14="http://schemas.microsoft.com/office/powerpoint/2010/main" val="2111922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A86769-FBB9-AD4D-9598-6467C009EE83}"/>
              </a:ext>
            </a:extLst>
          </p:cNvPr>
          <p:cNvSpPr>
            <a:spLocks noGrp="1"/>
          </p:cNvSpPr>
          <p:nvPr>
            <p:ph type="sldNum" sz="quarter" idx="12"/>
          </p:nvPr>
        </p:nvSpPr>
        <p:spPr/>
        <p:txBody>
          <a:bodyPr/>
          <a:lstStyle/>
          <a:p>
            <a:fld id="{755F7E7C-0370-0947-BF7A-78A4B49FB1FE}" type="slidenum">
              <a:rPr lang="en-US" smtClean="0"/>
              <a:t>27</a:t>
            </a:fld>
            <a:endParaRPr lang="en-US"/>
          </a:p>
        </p:txBody>
      </p:sp>
    </p:spTree>
    <p:extLst>
      <p:ext uri="{BB962C8B-B14F-4D97-AF65-F5344CB8AC3E}">
        <p14:creationId xmlns:p14="http://schemas.microsoft.com/office/powerpoint/2010/main" val="90533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36C6E74E-23F5-BF4D-9680-71FF5C9D0B12}" type="slidenum">
              <a:rPr lang="en-US" altLang="en-US" sz="1600">
                <a:latin typeface="Times New Roman" charset="0"/>
              </a:rPr>
              <a:pPr eaLnBrk="1" hangingPunct="1">
                <a:spcBef>
                  <a:spcPct val="0"/>
                </a:spcBef>
                <a:buClrTx/>
                <a:buFontTx/>
                <a:buNone/>
                <a:defRPr/>
              </a:pPr>
              <a:t>28</a:t>
            </a:fld>
            <a:endParaRPr lang="en-US" altLang="en-US" sz="1600">
              <a:latin typeface="Times New Roman" charset="0"/>
            </a:endParaRPr>
          </a:p>
        </p:txBody>
      </p:sp>
      <p:sp>
        <p:nvSpPr>
          <p:cNvPr id="88066"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ROL</a:t>
            </a:r>
            <a:r>
              <a:rPr lang="en-US" altLang="en-US" sz="4000" dirty="0">
                <a:solidFill>
                  <a:schemeClr val="accent3"/>
                </a:solidFill>
              </a:rPr>
              <a:t> </a:t>
            </a:r>
            <a:r>
              <a:rPr lang="en-US" altLang="en-US" sz="4000" dirty="0"/>
              <a:t>Instruction</a:t>
            </a:r>
          </a:p>
        </p:txBody>
      </p:sp>
      <p:sp>
        <p:nvSpPr>
          <p:cNvPr id="13317" name="Rectangle 3"/>
          <p:cNvSpPr>
            <a:spLocks noGrp="1" noChangeArrowheads="1"/>
          </p:cNvSpPr>
          <p:nvPr>
            <p:ph type="body" idx="1"/>
          </p:nvPr>
        </p:nvSpPr>
        <p:spPr>
          <a:xfrm>
            <a:off x="1231900" y="1777015"/>
            <a:ext cx="9359900" cy="1676400"/>
          </a:xfrm>
        </p:spPr>
        <p:txBody>
          <a:bodyPr>
            <a:normAutofit/>
          </a:bodyPr>
          <a:lstStyle/>
          <a:p>
            <a:pPr eaLnBrk="1" hangingPunct="1">
              <a:lnSpc>
                <a:spcPct val="90000"/>
              </a:lnSpc>
              <a:buFont typeface="Arial" charset="0"/>
              <a:buChar char="•"/>
              <a:defRPr/>
            </a:pPr>
            <a:r>
              <a:rPr lang="en-US" altLang="en-US" sz="1800" dirty="0"/>
              <a:t> </a:t>
            </a:r>
            <a:r>
              <a:rPr lang="en-US" altLang="en-US" sz="1800" b="1" dirty="0">
                <a:solidFill>
                  <a:schemeClr val="accent3"/>
                </a:solidFill>
              </a:rPr>
              <a:t>ROL</a:t>
            </a:r>
            <a:r>
              <a:rPr lang="en-US" altLang="en-US" sz="1800" dirty="0"/>
              <a:t> (rotate) </a:t>
            </a:r>
            <a:r>
              <a:rPr lang="en-US" altLang="en-US" sz="1800" b="1" u="sng" dirty="0"/>
              <a:t>shifts</a:t>
            </a:r>
            <a:r>
              <a:rPr lang="en-US" altLang="en-US" sz="1800" dirty="0"/>
              <a:t> each bit to the </a:t>
            </a:r>
            <a:r>
              <a:rPr lang="en-US" altLang="en-US" sz="1800" b="1" dirty="0"/>
              <a:t>left</a:t>
            </a:r>
          </a:p>
        </p:txBody>
      </p:sp>
      <p:grpSp>
        <p:nvGrpSpPr>
          <p:cNvPr id="5" name="Group 4"/>
          <p:cNvGrpSpPr/>
          <p:nvPr/>
        </p:nvGrpSpPr>
        <p:grpSpPr>
          <a:xfrm>
            <a:off x="1844977" y="2402005"/>
            <a:ext cx="5655960" cy="2182129"/>
            <a:chOff x="6035253" y="3670929"/>
            <a:chExt cx="4112047" cy="3137048"/>
          </a:xfrm>
        </p:grpSpPr>
        <p:sp>
          <p:nvSpPr>
            <p:cNvPr id="2" name="Rectangle 1"/>
            <p:cNvSpPr/>
            <p:nvPr/>
          </p:nvSpPr>
          <p:spPr>
            <a:xfrm>
              <a:off x="6126480" y="4345764"/>
              <a:ext cx="4020820" cy="2462213"/>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_tradnl" sz="2200" dirty="0" err="1">
                  <a:solidFill>
                    <a:srgbClr val="2F2A2B"/>
                  </a:solidFill>
                </a:rPr>
                <a:t>mov</a:t>
              </a:r>
              <a:r>
                <a:rPr lang="es-ES_tradnl" sz="2200" dirty="0">
                  <a:solidFill>
                    <a:srgbClr val="2F2A2B"/>
                  </a:solidFill>
                </a:rPr>
                <a:t> al,40h      ; AL = 01000000b</a:t>
              </a:r>
            </a:p>
            <a:p>
              <a:r>
                <a:rPr lang="es-ES_tradnl" sz="2200" dirty="0">
                  <a:solidFill>
                    <a:schemeClr val="accent3"/>
                  </a:solidFill>
                </a:rPr>
                <a:t>rol</a:t>
              </a:r>
              <a:r>
                <a:rPr lang="es-ES_tradnl" sz="2200" dirty="0">
                  <a:solidFill>
                    <a:srgbClr val="2F2A2B"/>
                  </a:solidFill>
                </a:rPr>
                <a:t> al,1             ; AL = 10000000b,   </a:t>
              </a:r>
              <a:r>
                <a:rPr lang="es-ES_tradnl" sz="2200" dirty="0">
                  <a:solidFill>
                    <a:srgbClr val="C00000"/>
                  </a:solidFill>
                </a:rPr>
                <a:t>CF = 0</a:t>
              </a:r>
            </a:p>
            <a:p>
              <a:r>
                <a:rPr lang="es-ES_tradnl" sz="2200" dirty="0">
                  <a:solidFill>
                    <a:schemeClr val="accent3"/>
                  </a:solidFill>
                </a:rPr>
                <a:t>rol</a:t>
              </a:r>
              <a:r>
                <a:rPr lang="es-ES_tradnl" sz="2200" dirty="0">
                  <a:solidFill>
                    <a:srgbClr val="2F2A2B"/>
                  </a:solidFill>
                </a:rPr>
                <a:t> al,1             ; AL = 00000001b,   </a:t>
              </a:r>
              <a:r>
                <a:rPr lang="es-ES_tradnl" sz="2200" dirty="0">
                  <a:solidFill>
                    <a:srgbClr val="C00000"/>
                  </a:solidFill>
                </a:rPr>
                <a:t>CF = 1</a:t>
              </a:r>
            </a:p>
            <a:p>
              <a:r>
                <a:rPr lang="es-ES_tradnl" sz="2200" dirty="0">
                  <a:solidFill>
                    <a:schemeClr val="accent3"/>
                  </a:solidFill>
                </a:rPr>
                <a:t>rol</a:t>
              </a:r>
              <a:r>
                <a:rPr lang="es-ES_tradnl" sz="2200" dirty="0">
                  <a:solidFill>
                    <a:srgbClr val="2F2A2B"/>
                  </a:solidFill>
                </a:rPr>
                <a:t> al,1              ; AL =00000010b,   </a:t>
              </a:r>
              <a:r>
                <a:rPr lang="es-ES_tradnl" sz="2200" dirty="0">
                  <a:solidFill>
                    <a:srgbClr val="C00000"/>
                  </a:solidFill>
                </a:rPr>
                <a:t>CF = 0</a:t>
              </a:r>
              <a:endParaRPr lang="es-ES_tradnl" sz="2200" dirty="0">
                <a:solidFill>
                  <a:srgbClr val="C00000"/>
                </a:solidFill>
                <a:effectLst/>
              </a:endParaRPr>
            </a:p>
          </p:txBody>
        </p:sp>
        <p:sp>
          <p:nvSpPr>
            <p:cNvPr id="9" name="TextBox 8"/>
            <p:cNvSpPr txBox="1"/>
            <p:nvPr/>
          </p:nvSpPr>
          <p:spPr>
            <a:xfrm>
              <a:off x="6035253" y="3670929"/>
              <a:ext cx="1400320" cy="430887"/>
            </a:xfrm>
            <a:prstGeom prst="rect">
              <a:avLst/>
            </a:prstGeom>
            <a:noFill/>
          </p:spPr>
          <p:txBody>
            <a:bodyPr wrap="none" rtlCol="0">
              <a:spAutoFit/>
            </a:bodyPr>
            <a:lstStyle/>
            <a:p>
              <a:r>
                <a:rPr lang="en-US" sz="2200" b="1" dirty="0">
                  <a:solidFill>
                    <a:schemeClr val="accent3"/>
                  </a:solidFill>
                </a:rPr>
                <a:t>Example2:</a:t>
              </a:r>
            </a:p>
          </p:txBody>
        </p:sp>
      </p:grpSp>
    </p:spTree>
    <p:extLst>
      <p:ext uri="{BB962C8B-B14F-4D97-AF65-F5344CB8AC3E}">
        <p14:creationId xmlns:p14="http://schemas.microsoft.com/office/powerpoint/2010/main" val="1403241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36C6E74E-23F5-BF4D-9680-71FF5C9D0B12}" type="slidenum">
              <a:rPr lang="en-US" altLang="en-US" sz="1600">
                <a:latin typeface="Times New Roman" charset="0"/>
              </a:rPr>
              <a:pPr eaLnBrk="1" hangingPunct="1">
                <a:spcBef>
                  <a:spcPct val="0"/>
                </a:spcBef>
                <a:buClrTx/>
                <a:buFontTx/>
                <a:buNone/>
                <a:defRPr/>
              </a:pPr>
              <a:t>29</a:t>
            </a:fld>
            <a:endParaRPr lang="en-US" altLang="en-US" sz="1600">
              <a:latin typeface="Times New Roman" charset="0"/>
            </a:endParaRPr>
          </a:p>
        </p:txBody>
      </p:sp>
      <p:sp>
        <p:nvSpPr>
          <p:cNvPr id="88066"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ROL</a:t>
            </a:r>
            <a:r>
              <a:rPr lang="en-US" altLang="en-US" sz="4000" dirty="0">
                <a:solidFill>
                  <a:schemeClr val="accent3"/>
                </a:solidFill>
              </a:rPr>
              <a:t> </a:t>
            </a:r>
            <a:r>
              <a:rPr lang="en-US" altLang="en-US" sz="4000" dirty="0"/>
              <a:t>Instruction</a:t>
            </a:r>
          </a:p>
        </p:txBody>
      </p:sp>
      <p:sp>
        <p:nvSpPr>
          <p:cNvPr id="5" name="Rectangle 4"/>
          <p:cNvSpPr/>
          <p:nvPr/>
        </p:nvSpPr>
        <p:spPr>
          <a:xfrm>
            <a:off x="1244600" y="1897440"/>
            <a:ext cx="9652000" cy="1334148"/>
          </a:xfrm>
          <a:prstGeom prst="rect">
            <a:avLst/>
          </a:prstGeom>
        </p:spPr>
        <p:txBody>
          <a:bodyPr wrap="square">
            <a:spAutoFit/>
          </a:bodyPr>
          <a:lstStyle/>
          <a:p>
            <a:pPr marL="285750" indent="-285750">
              <a:lnSpc>
                <a:spcPct val="150000"/>
              </a:lnSpc>
              <a:buFont typeface="Arial" charset="0"/>
              <a:buChar char="•"/>
            </a:pPr>
            <a:r>
              <a:rPr lang="en-US" sz="2000" b="1" dirty="0">
                <a:solidFill>
                  <a:schemeClr val="accent3"/>
                </a:solidFill>
                <a:latin typeface="Helvetica" charset="0"/>
              </a:rPr>
              <a:t>Multiple Rotations </a:t>
            </a:r>
          </a:p>
          <a:p>
            <a:pPr marL="742950" lvl="1" indent="-285750">
              <a:lnSpc>
                <a:spcPct val="150000"/>
              </a:lnSpc>
              <a:buFont typeface="Courier New" charset="0"/>
              <a:buChar char="o"/>
            </a:pPr>
            <a:r>
              <a:rPr lang="en-US" dirty="0">
                <a:solidFill>
                  <a:srgbClr val="2F2A2B"/>
                </a:solidFill>
                <a:latin typeface="Helvetica" charset="0"/>
              </a:rPr>
              <a:t>When using a rotation count greater than 1, </a:t>
            </a:r>
          </a:p>
          <a:p>
            <a:pPr marL="742950" lvl="1" indent="-285750">
              <a:lnSpc>
                <a:spcPct val="150000"/>
              </a:lnSpc>
              <a:buFont typeface="Courier New" charset="0"/>
              <a:buChar char="o"/>
            </a:pPr>
            <a:r>
              <a:rPr lang="en-US" dirty="0">
                <a:solidFill>
                  <a:schemeClr val="accent3"/>
                </a:solidFill>
                <a:latin typeface="Helvetica" charset="0"/>
              </a:rPr>
              <a:t>Carry flag </a:t>
            </a:r>
            <a:r>
              <a:rPr lang="en-US" b="1" u="sng" dirty="0">
                <a:solidFill>
                  <a:srgbClr val="2F2A2B"/>
                </a:solidFill>
                <a:latin typeface="Helvetica" charset="0"/>
              </a:rPr>
              <a:t>contains the last bit rotated out of the MSB </a:t>
            </a:r>
            <a:r>
              <a:rPr lang="en-US" dirty="0">
                <a:solidFill>
                  <a:srgbClr val="2F2A2B"/>
                </a:solidFill>
                <a:latin typeface="Helvetica" charset="0"/>
              </a:rPr>
              <a:t>position:</a:t>
            </a:r>
          </a:p>
        </p:txBody>
      </p:sp>
      <p:sp>
        <p:nvSpPr>
          <p:cNvPr id="7" name="Rectangle 6"/>
          <p:cNvSpPr/>
          <p:nvPr/>
        </p:nvSpPr>
        <p:spPr>
          <a:xfrm>
            <a:off x="2855912" y="3666434"/>
            <a:ext cx="4978400" cy="646331"/>
          </a:xfrm>
          <a:prstGeom prst="rect">
            <a:avLst/>
          </a:prstGeom>
        </p:spPr>
        <p:txBody>
          <a:bodyPr wrap="square">
            <a:spAutoFit/>
          </a:bodyPr>
          <a:lstStyle/>
          <a:p>
            <a:r>
              <a:rPr lang="en-US" dirty="0" err="1">
                <a:solidFill>
                  <a:srgbClr val="2F2A2B"/>
                </a:solidFill>
                <a:latin typeface="Helvetica" charset="0"/>
              </a:rPr>
              <a:t>mov</a:t>
            </a:r>
            <a:r>
              <a:rPr lang="en-US" dirty="0">
                <a:solidFill>
                  <a:srgbClr val="2F2A2B"/>
                </a:solidFill>
                <a:latin typeface="Helvetica" charset="0"/>
              </a:rPr>
              <a:t> al,00</a:t>
            </a:r>
            <a:r>
              <a:rPr lang="en-US" dirty="0">
                <a:solidFill>
                  <a:srgbClr val="C00000"/>
                </a:solidFill>
                <a:latin typeface="Helvetica" charset="0"/>
              </a:rPr>
              <a:t>1</a:t>
            </a:r>
            <a:r>
              <a:rPr lang="en-US" dirty="0">
                <a:solidFill>
                  <a:srgbClr val="2F2A2B"/>
                </a:solidFill>
                <a:latin typeface="Helvetica" charset="0"/>
              </a:rPr>
              <a:t>00000b</a:t>
            </a:r>
          </a:p>
          <a:p>
            <a:r>
              <a:rPr lang="en-US" dirty="0" err="1">
                <a:solidFill>
                  <a:schemeClr val="accent3"/>
                </a:solidFill>
                <a:latin typeface="Helvetica" charset="0"/>
              </a:rPr>
              <a:t>rol</a:t>
            </a:r>
            <a:r>
              <a:rPr lang="en-US" dirty="0">
                <a:solidFill>
                  <a:schemeClr val="accent3"/>
                </a:solidFill>
                <a:latin typeface="Helvetica" charset="0"/>
              </a:rPr>
              <a:t> </a:t>
            </a:r>
            <a:r>
              <a:rPr lang="en-US" dirty="0">
                <a:solidFill>
                  <a:srgbClr val="2F2A2B"/>
                </a:solidFill>
                <a:latin typeface="Helvetica" charset="0"/>
              </a:rPr>
              <a:t>al,3                     ; </a:t>
            </a:r>
            <a:r>
              <a:rPr lang="en-US" dirty="0">
                <a:solidFill>
                  <a:srgbClr val="C00000"/>
                </a:solidFill>
                <a:latin typeface="Helvetica" charset="0"/>
              </a:rPr>
              <a:t>CF</a:t>
            </a:r>
            <a:r>
              <a:rPr lang="en-US" dirty="0">
                <a:solidFill>
                  <a:srgbClr val="2F2A2B"/>
                </a:solidFill>
                <a:latin typeface="Helvetica" charset="0"/>
              </a:rPr>
              <a:t> = 1, AL = 00000001b</a:t>
            </a:r>
          </a:p>
        </p:txBody>
      </p:sp>
    </p:spTree>
    <p:extLst>
      <p:ext uri="{BB962C8B-B14F-4D97-AF65-F5344CB8AC3E}">
        <p14:creationId xmlns:p14="http://schemas.microsoft.com/office/powerpoint/2010/main" val="2085833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36C6E74E-23F5-BF4D-9680-71FF5C9D0B12}" type="slidenum">
              <a:rPr lang="en-US" altLang="en-US" sz="1600">
                <a:latin typeface="Times New Roman" charset="0"/>
              </a:rPr>
              <a:pPr eaLnBrk="1" hangingPunct="1">
                <a:spcBef>
                  <a:spcPct val="0"/>
                </a:spcBef>
                <a:buClrTx/>
                <a:buFontTx/>
                <a:buNone/>
                <a:defRPr/>
              </a:pPr>
              <a:t>30</a:t>
            </a:fld>
            <a:endParaRPr lang="en-US" altLang="en-US" sz="1600">
              <a:latin typeface="Times New Roman" charset="0"/>
            </a:endParaRPr>
          </a:p>
        </p:txBody>
      </p:sp>
      <p:sp>
        <p:nvSpPr>
          <p:cNvPr id="88066"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ROL</a:t>
            </a:r>
            <a:r>
              <a:rPr lang="en-US" altLang="en-US" sz="4000" dirty="0">
                <a:solidFill>
                  <a:schemeClr val="accent3"/>
                </a:solidFill>
              </a:rPr>
              <a:t> </a:t>
            </a:r>
            <a:r>
              <a:rPr lang="en-US" altLang="en-US" sz="4000" dirty="0"/>
              <a:t>Instruction</a:t>
            </a:r>
          </a:p>
        </p:txBody>
      </p:sp>
      <p:sp>
        <p:nvSpPr>
          <p:cNvPr id="6" name="Rectangle 5"/>
          <p:cNvSpPr/>
          <p:nvPr/>
        </p:nvSpPr>
        <p:spPr>
          <a:xfrm>
            <a:off x="1230312" y="1936164"/>
            <a:ext cx="10045700" cy="918649"/>
          </a:xfrm>
          <a:prstGeom prst="rect">
            <a:avLst/>
          </a:prstGeom>
        </p:spPr>
        <p:txBody>
          <a:bodyPr wrap="square">
            <a:spAutoFit/>
          </a:bodyPr>
          <a:lstStyle/>
          <a:p>
            <a:pPr marL="285750" indent="-285750">
              <a:lnSpc>
                <a:spcPct val="150000"/>
              </a:lnSpc>
              <a:buFont typeface="Arial" charset="0"/>
              <a:buChar char="•"/>
            </a:pPr>
            <a:r>
              <a:rPr lang="en-US" sz="2000" b="1" dirty="0">
                <a:solidFill>
                  <a:schemeClr val="accent3"/>
                </a:solidFill>
                <a:latin typeface="Helvetica" charset="0"/>
              </a:rPr>
              <a:t>Exchanging Groups of Bits (</a:t>
            </a:r>
            <a:r>
              <a:rPr lang="en-US" sz="2000" b="1" dirty="0">
                <a:solidFill>
                  <a:srgbClr val="00B050"/>
                </a:solidFill>
                <a:latin typeface="Helvetica" charset="0"/>
              </a:rPr>
              <a:t>Application</a:t>
            </a:r>
            <a:r>
              <a:rPr lang="en-US" sz="2000" b="1" dirty="0">
                <a:solidFill>
                  <a:schemeClr val="accent3"/>
                </a:solidFill>
                <a:latin typeface="Helvetica" charset="0"/>
              </a:rPr>
              <a:t>)</a:t>
            </a:r>
          </a:p>
          <a:p>
            <a:pPr marL="742950" lvl="1" indent="-285750">
              <a:lnSpc>
                <a:spcPct val="150000"/>
              </a:lnSpc>
              <a:buFont typeface="Courier New" charset="0"/>
              <a:buChar char="o"/>
            </a:pPr>
            <a:r>
              <a:rPr lang="en-US" dirty="0">
                <a:solidFill>
                  <a:srgbClr val="2F2A2B"/>
                </a:solidFill>
                <a:latin typeface="Helvetica" charset="0"/>
              </a:rPr>
              <a:t>You can use ROL to exchange the upper (bits 4–7) and lower (bits 0–3) halves of a byte </a:t>
            </a:r>
          </a:p>
        </p:txBody>
      </p:sp>
      <p:sp>
        <p:nvSpPr>
          <p:cNvPr id="8" name="Rectangle 7"/>
          <p:cNvSpPr/>
          <p:nvPr/>
        </p:nvSpPr>
        <p:spPr>
          <a:xfrm>
            <a:off x="3049587" y="3216680"/>
            <a:ext cx="6096000" cy="646331"/>
          </a:xfrm>
          <a:prstGeom prst="rect">
            <a:avLst/>
          </a:prstGeom>
        </p:spPr>
        <p:txBody>
          <a:bodyPr>
            <a:spAutoFit/>
          </a:bodyPr>
          <a:lstStyle/>
          <a:p>
            <a:r>
              <a:rPr lang="en-US" dirty="0" err="1">
                <a:solidFill>
                  <a:srgbClr val="2F2A2B"/>
                </a:solidFill>
                <a:latin typeface="Helvetica" charset="0"/>
              </a:rPr>
              <a:t>mov</a:t>
            </a:r>
            <a:r>
              <a:rPr lang="en-US" dirty="0">
                <a:solidFill>
                  <a:srgbClr val="2F2A2B"/>
                </a:solidFill>
                <a:latin typeface="Helvetica" charset="0"/>
              </a:rPr>
              <a:t> al,</a:t>
            </a:r>
            <a:r>
              <a:rPr lang="en-US" dirty="0">
                <a:solidFill>
                  <a:srgbClr val="C00000"/>
                </a:solidFill>
                <a:latin typeface="Helvetica" charset="0"/>
              </a:rPr>
              <a:t>26h</a:t>
            </a:r>
          </a:p>
          <a:p>
            <a:r>
              <a:rPr lang="en-US" dirty="0" err="1">
                <a:solidFill>
                  <a:schemeClr val="accent3"/>
                </a:solidFill>
                <a:latin typeface="Helvetica" charset="0"/>
              </a:rPr>
              <a:t>rol</a:t>
            </a:r>
            <a:r>
              <a:rPr lang="en-US" dirty="0">
                <a:solidFill>
                  <a:schemeClr val="accent3"/>
                </a:solidFill>
                <a:latin typeface="Helvetica" charset="0"/>
              </a:rPr>
              <a:t> </a:t>
            </a:r>
            <a:r>
              <a:rPr lang="en-US" dirty="0">
                <a:solidFill>
                  <a:srgbClr val="2F2A2B"/>
                </a:solidFill>
                <a:latin typeface="Helvetica" charset="0"/>
              </a:rPr>
              <a:t>al,</a:t>
            </a:r>
            <a:r>
              <a:rPr lang="en-US" dirty="0">
                <a:solidFill>
                  <a:schemeClr val="bg1">
                    <a:lumMod val="85000"/>
                  </a:schemeClr>
                </a:solidFill>
                <a:latin typeface="Helvetica" charset="0"/>
              </a:rPr>
              <a:t>4 </a:t>
            </a:r>
            <a:r>
              <a:rPr lang="en-US" dirty="0">
                <a:solidFill>
                  <a:srgbClr val="2F2A2B"/>
                </a:solidFill>
                <a:latin typeface="Helvetica" charset="0"/>
              </a:rPr>
              <a:t>            ; AL = </a:t>
            </a:r>
            <a:r>
              <a:rPr lang="en-US" dirty="0">
                <a:solidFill>
                  <a:srgbClr val="C00000"/>
                </a:solidFill>
                <a:latin typeface="Helvetica" charset="0"/>
              </a:rPr>
              <a:t>62h</a:t>
            </a:r>
          </a:p>
        </p:txBody>
      </p:sp>
    </p:spTree>
    <p:extLst>
      <p:ext uri="{BB962C8B-B14F-4D97-AF65-F5344CB8AC3E}">
        <p14:creationId xmlns:p14="http://schemas.microsoft.com/office/powerpoint/2010/main" val="1599679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154CA4AA-7CA0-E745-94B4-4344D2E8D57B}" type="slidenum">
              <a:rPr lang="en-US" altLang="en-US" sz="1600">
                <a:latin typeface="Times New Roman" charset="0"/>
              </a:rPr>
              <a:pPr eaLnBrk="1" hangingPunct="1">
                <a:spcBef>
                  <a:spcPct val="0"/>
                </a:spcBef>
                <a:buClrTx/>
                <a:buFontTx/>
                <a:buNone/>
                <a:defRPr/>
              </a:pPr>
              <a:t>4</a:t>
            </a:fld>
            <a:endParaRPr lang="en-US" altLang="en-US" sz="1600">
              <a:latin typeface="Times New Roman" charset="0"/>
            </a:endParaRPr>
          </a:p>
        </p:txBody>
      </p:sp>
      <p:sp>
        <p:nvSpPr>
          <p:cNvPr id="78850"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Shift</a:t>
            </a:r>
            <a:r>
              <a:rPr lang="en-US" altLang="en-US" sz="4000" dirty="0">
                <a:solidFill>
                  <a:schemeClr val="accent3"/>
                </a:solidFill>
              </a:rPr>
              <a:t> </a:t>
            </a:r>
            <a:r>
              <a:rPr lang="en-US" altLang="en-US" sz="4000" dirty="0"/>
              <a:t>and </a:t>
            </a:r>
            <a:r>
              <a:rPr lang="en-US" altLang="en-US" sz="4000" b="1" dirty="0">
                <a:solidFill>
                  <a:schemeClr val="accent3"/>
                </a:solidFill>
              </a:rPr>
              <a:t>Rotate</a:t>
            </a:r>
            <a:r>
              <a:rPr lang="en-US" altLang="en-US" sz="4000" dirty="0"/>
              <a:t> Instructions</a:t>
            </a:r>
          </a:p>
        </p:txBody>
      </p:sp>
      <p:sp>
        <p:nvSpPr>
          <p:cNvPr id="3" name="Rectangle 2"/>
          <p:cNvSpPr/>
          <p:nvPr/>
        </p:nvSpPr>
        <p:spPr>
          <a:xfrm>
            <a:off x="1219200" y="1882580"/>
            <a:ext cx="5946098" cy="2169825"/>
          </a:xfrm>
          <a:prstGeom prst="rect">
            <a:avLst/>
          </a:prstGeom>
        </p:spPr>
        <p:txBody>
          <a:bodyPr wrap="square">
            <a:spAutoFit/>
          </a:bodyPr>
          <a:lstStyle/>
          <a:p>
            <a:pPr marL="285750" indent="-285750">
              <a:lnSpc>
                <a:spcPct val="150000"/>
              </a:lnSpc>
              <a:buFont typeface="Arial" charset="0"/>
              <a:buChar char="•"/>
            </a:pPr>
            <a:r>
              <a:rPr lang="en-US" b="1" dirty="0">
                <a:solidFill>
                  <a:schemeClr val="accent3"/>
                </a:solidFill>
                <a:latin typeface="Helvetica" charset="0"/>
              </a:rPr>
              <a:t>Bit shifting </a:t>
            </a:r>
            <a:r>
              <a:rPr lang="en-US" dirty="0">
                <a:solidFill>
                  <a:srgbClr val="2F2A2B"/>
                </a:solidFill>
                <a:latin typeface="Helvetica" charset="0"/>
              </a:rPr>
              <a:t>means to </a:t>
            </a:r>
            <a:r>
              <a:rPr lang="en-US" b="1" u="sng" dirty="0">
                <a:solidFill>
                  <a:srgbClr val="2F2A2B"/>
                </a:solidFill>
                <a:latin typeface="Helvetica" charset="0"/>
              </a:rPr>
              <a:t>move</a:t>
            </a:r>
            <a:r>
              <a:rPr lang="en-US" dirty="0">
                <a:solidFill>
                  <a:srgbClr val="2F2A2B"/>
                </a:solidFill>
                <a:latin typeface="Helvetica" charset="0"/>
              </a:rPr>
              <a:t> bits </a:t>
            </a:r>
            <a:r>
              <a:rPr lang="en-US" b="1" dirty="0">
                <a:solidFill>
                  <a:schemeClr val="accent3"/>
                </a:solidFill>
                <a:latin typeface="Helvetica" charset="0"/>
              </a:rPr>
              <a:t>right</a:t>
            </a:r>
            <a:r>
              <a:rPr lang="en-US" dirty="0">
                <a:solidFill>
                  <a:srgbClr val="2F2A2B"/>
                </a:solidFill>
                <a:latin typeface="Helvetica" charset="0"/>
              </a:rPr>
              <a:t> and </a:t>
            </a:r>
            <a:r>
              <a:rPr lang="en-US" b="1" dirty="0">
                <a:solidFill>
                  <a:schemeClr val="accent3"/>
                </a:solidFill>
                <a:latin typeface="Helvetica" charset="0"/>
              </a:rPr>
              <a:t>left</a:t>
            </a:r>
            <a:r>
              <a:rPr lang="en-US" dirty="0">
                <a:solidFill>
                  <a:srgbClr val="2F2A2B"/>
                </a:solidFill>
                <a:latin typeface="Helvetica" charset="0"/>
              </a:rPr>
              <a:t> inside an </a:t>
            </a:r>
            <a:r>
              <a:rPr lang="en-US" b="1" dirty="0">
                <a:solidFill>
                  <a:srgbClr val="2F2A2B"/>
                </a:solidFill>
                <a:latin typeface="Helvetica" charset="0"/>
              </a:rPr>
              <a:t>operand</a:t>
            </a:r>
          </a:p>
          <a:p>
            <a:pPr marL="285750" indent="-285750">
              <a:lnSpc>
                <a:spcPct val="150000"/>
              </a:lnSpc>
              <a:buFont typeface="Arial" charset="0"/>
              <a:buChar char="•"/>
            </a:pPr>
            <a:r>
              <a:rPr lang="en-US" dirty="0">
                <a:solidFill>
                  <a:srgbClr val="2F2A2B"/>
                </a:solidFill>
                <a:latin typeface="Helvetica" charset="0"/>
              </a:rPr>
              <a:t>x86 processors provide a particularly </a:t>
            </a:r>
            <a:r>
              <a:rPr lang="en-US" dirty="0">
                <a:solidFill>
                  <a:schemeClr val="accent3"/>
                </a:solidFill>
                <a:latin typeface="Helvetica" charset="0"/>
              </a:rPr>
              <a:t>set of instructions </a:t>
            </a:r>
          </a:p>
          <a:p>
            <a:pPr marL="285750" indent="-285750">
              <a:lnSpc>
                <a:spcPct val="150000"/>
              </a:lnSpc>
              <a:buFont typeface="Arial" charset="0"/>
              <a:buChar char="•"/>
            </a:pPr>
            <a:r>
              <a:rPr lang="en-US" dirty="0">
                <a:solidFill>
                  <a:srgbClr val="2F2A2B"/>
                </a:solidFill>
                <a:latin typeface="Helvetica" charset="0"/>
              </a:rPr>
              <a:t>These instructions affect the </a:t>
            </a:r>
            <a:r>
              <a:rPr lang="en-US" dirty="0">
                <a:solidFill>
                  <a:schemeClr val="accent3"/>
                </a:solidFill>
                <a:latin typeface="Helvetica" charset="0"/>
              </a:rPr>
              <a:t>Overflow</a:t>
            </a:r>
            <a:r>
              <a:rPr lang="en-US" dirty="0">
                <a:solidFill>
                  <a:srgbClr val="2F2A2B"/>
                </a:solidFill>
                <a:latin typeface="Helvetica" charset="0"/>
              </a:rPr>
              <a:t> and </a:t>
            </a:r>
            <a:r>
              <a:rPr lang="en-US" dirty="0">
                <a:solidFill>
                  <a:schemeClr val="accent3"/>
                </a:solidFill>
                <a:latin typeface="Helvetica" charset="0"/>
              </a:rPr>
              <a:t>Carry</a:t>
            </a:r>
            <a:r>
              <a:rPr lang="en-US" dirty="0">
                <a:solidFill>
                  <a:srgbClr val="2F2A2B"/>
                </a:solidFill>
                <a:latin typeface="Helvetica" charset="0"/>
              </a:rPr>
              <a:t> flags</a:t>
            </a:r>
            <a:endParaRPr lang="en-US" dirty="0">
              <a:solidFill>
                <a:srgbClr val="2F2A2B"/>
              </a:solidFill>
              <a:effectLst/>
              <a:latin typeface="Helvetica" charset="0"/>
            </a:endParaRPr>
          </a:p>
        </p:txBody>
      </p:sp>
      <p:pic>
        <p:nvPicPr>
          <p:cNvPr id="4" name="Picture 3"/>
          <p:cNvPicPr>
            <a:picLocks noChangeAspect="1"/>
          </p:cNvPicPr>
          <p:nvPr/>
        </p:nvPicPr>
        <p:blipFill>
          <a:blip r:embed="rId2"/>
          <a:stretch>
            <a:fillRect/>
          </a:stretch>
        </p:blipFill>
        <p:spPr>
          <a:xfrm>
            <a:off x="7353300" y="1882580"/>
            <a:ext cx="4327264" cy="4224505"/>
          </a:xfrm>
          <a:prstGeom prst="rect">
            <a:avLst/>
          </a:prstGeom>
        </p:spPr>
      </p:pic>
    </p:spTree>
    <p:extLst>
      <p:ext uri="{BB962C8B-B14F-4D97-AF65-F5344CB8AC3E}">
        <p14:creationId xmlns:p14="http://schemas.microsoft.com/office/powerpoint/2010/main" val="445654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154CA4AA-7CA0-E745-94B4-4344D2E8D57B}" type="slidenum">
              <a:rPr lang="en-US" altLang="en-US" sz="1600">
                <a:latin typeface="Times New Roman" charset="0"/>
              </a:rPr>
              <a:pPr eaLnBrk="1" hangingPunct="1">
                <a:spcBef>
                  <a:spcPct val="0"/>
                </a:spcBef>
                <a:buClrTx/>
                <a:buFontTx/>
                <a:buNone/>
                <a:defRPr/>
              </a:pPr>
              <a:t>31</a:t>
            </a:fld>
            <a:endParaRPr lang="en-US" altLang="en-US" sz="1600">
              <a:latin typeface="Times New Roman" charset="0"/>
            </a:endParaRPr>
          </a:p>
        </p:txBody>
      </p:sp>
      <p:sp>
        <p:nvSpPr>
          <p:cNvPr id="78850"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Shift</a:t>
            </a:r>
            <a:r>
              <a:rPr lang="en-US" altLang="en-US" sz="4000" dirty="0">
                <a:solidFill>
                  <a:schemeClr val="accent3"/>
                </a:solidFill>
              </a:rPr>
              <a:t> </a:t>
            </a:r>
            <a:r>
              <a:rPr lang="en-US" altLang="en-US" sz="4000" dirty="0"/>
              <a:t>and </a:t>
            </a:r>
            <a:r>
              <a:rPr lang="en-US" altLang="en-US" sz="4000" b="1" dirty="0">
                <a:solidFill>
                  <a:schemeClr val="accent3"/>
                </a:solidFill>
              </a:rPr>
              <a:t>Rotate</a:t>
            </a:r>
            <a:r>
              <a:rPr lang="en-US" altLang="en-US" sz="4000" dirty="0"/>
              <a:t> Instructions</a:t>
            </a:r>
          </a:p>
        </p:txBody>
      </p:sp>
      <p:sp>
        <p:nvSpPr>
          <p:cNvPr id="5125" name="Rectangle 3"/>
          <p:cNvSpPr>
            <a:spLocks noGrp="1" noChangeArrowheads="1"/>
          </p:cNvSpPr>
          <p:nvPr>
            <p:ph type="body" idx="1"/>
          </p:nvPr>
        </p:nvSpPr>
        <p:spPr>
          <a:xfrm>
            <a:off x="1382843" y="1969957"/>
            <a:ext cx="6400800" cy="3657600"/>
          </a:xfrm>
        </p:spPr>
        <p:txBody>
          <a:bodyPr/>
          <a:lstStyle/>
          <a:p>
            <a:pPr eaLnBrk="1" hangingPunct="1">
              <a:buFont typeface="Arial" charset="0"/>
              <a:buChar char="•"/>
              <a:defRPr/>
            </a:pPr>
            <a:r>
              <a:rPr lang="en-US" altLang="en-US" dirty="0"/>
              <a:t> Logical vs Arithmetic Shifts</a:t>
            </a:r>
          </a:p>
          <a:p>
            <a:pPr eaLnBrk="1" hangingPunct="1">
              <a:buFont typeface="Arial" charset="0"/>
              <a:buChar char="•"/>
              <a:defRPr/>
            </a:pPr>
            <a:r>
              <a:rPr lang="en-US" altLang="en-US" dirty="0"/>
              <a:t> SHL Instruction </a:t>
            </a:r>
          </a:p>
          <a:p>
            <a:pPr eaLnBrk="1" hangingPunct="1">
              <a:buFont typeface="Arial" charset="0"/>
              <a:buChar char="•"/>
              <a:defRPr/>
            </a:pPr>
            <a:r>
              <a:rPr lang="en-US" altLang="en-US" dirty="0"/>
              <a:t> SHR Instruction </a:t>
            </a:r>
          </a:p>
          <a:p>
            <a:pPr eaLnBrk="1" hangingPunct="1">
              <a:buFont typeface="Arial" charset="0"/>
              <a:buChar char="•"/>
              <a:defRPr/>
            </a:pPr>
            <a:r>
              <a:rPr lang="en-US" altLang="en-US" dirty="0"/>
              <a:t> SAL and SAR Instructions </a:t>
            </a:r>
          </a:p>
          <a:p>
            <a:pPr eaLnBrk="1" hangingPunct="1">
              <a:buFont typeface="Arial" charset="0"/>
              <a:buChar char="•"/>
              <a:defRPr/>
            </a:pPr>
            <a:r>
              <a:rPr lang="en-US" altLang="en-US" dirty="0"/>
              <a:t> ROL Instruction </a:t>
            </a:r>
          </a:p>
          <a:p>
            <a:pPr eaLnBrk="1" hangingPunct="1">
              <a:buFont typeface="Arial" charset="0"/>
              <a:buChar char="•"/>
              <a:defRPr/>
            </a:pPr>
            <a:r>
              <a:rPr lang="en-US" altLang="en-US" b="1" dirty="0"/>
              <a:t> ROR Instruction </a:t>
            </a:r>
          </a:p>
          <a:p>
            <a:pPr eaLnBrk="1" hangingPunct="1">
              <a:buFont typeface="Arial" charset="0"/>
              <a:buChar char="•"/>
              <a:defRPr/>
            </a:pPr>
            <a:r>
              <a:rPr lang="en-US" altLang="en-US" dirty="0"/>
              <a:t> RCL and RCR Instructions </a:t>
            </a:r>
          </a:p>
          <a:p>
            <a:pPr eaLnBrk="1" hangingPunct="1">
              <a:buFont typeface="Arial" charset="0"/>
              <a:buChar char="•"/>
              <a:defRPr/>
            </a:pPr>
            <a:r>
              <a:rPr lang="en-US" altLang="en-US" dirty="0"/>
              <a:t> SHLD/SHRD Instructions</a:t>
            </a:r>
          </a:p>
        </p:txBody>
      </p:sp>
    </p:spTree>
    <p:extLst>
      <p:ext uri="{BB962C8B-B14F-4D97-AF65-F5344CB8AC3E}">
        <p14:creationId xmlns:p14="http://schemas.microsoft.com/office/powerpoint/2010/main" val="1900192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EEB194CF-6A01-7140-8C81-E749220CDCEC}" type="slidenum">
              <a:rPr lang="en-US" altLang="en-US" sz="1600">
                <a:latin typeface="Times New Roman" charset="0"/>
              </a:rPr>
              <a:pPr eaLnBrk="1" hangingPunct="1">
                <a:spcBef>
                  <a:spcPct val="0"/>
                </a:spcBef>
                <a:buClrTx/>
                <a:buFontTx/>
                <a:buNone/>
                <a:defRPr/>
              </a:pPr>
              <a:t>32</a:t>
            </a:fld>
            <a:endParaRPr lang="en-US" altLang="en-US" sz="1600">
              <a:latin typeface="Times New Roman" charset="0"/>
            </a:endParaRPr>
          </a:p>
        </p:txBody>
      </p:sp>
      <p:sp>
        <p:nvSpPr>
          <p:cNvPr id="89090"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ROR</a:t>
            </a:r>
            <a:r>
              <a:rPr lang="en-US" altLang="en-US" sz="4000" dirty="0"/>
              <a:t> Instruction</a:t>
            </a:r>
          </a:p>
        </p:txBody>
      </p:sp>
      <p:sp>
        <p:nvSpPr>
          <p:cNvPr id="14341" name="Rectangle 3"/>
          <p:cNvSpPr>
            <a:spLocks noGrp="1" noChangeArrowheads="1"/>
          </p:cNvSpPr>
          <p:nvPr>
            <p:ph type="body" idx="1"/>
          </p:nvPr>
        </p:nvSpPr>
        <p:spPr>
          <a:xfrm>
            <a:off x="1319530" y="1845655"/>
            <a:ext cx="9613900" cy="1828800"/>
          </a:xfrm>
        </p:spPr>
        <p:txBody>
          <a:bodyPr>
            <a:normAutofit/>
          </a:bodyPr>
          <a:lstStyle/>
          <a:p>
            <a:pPr eaLnBrk="1" hangingPunct="1">
              <a:buFont typeface="Arial" charset="0"/>
              <a:buChar char="•"/>
              <a:defRPr/>
            </a:pPr>
            <a:r>
              <a:rPr lang="en-US" altLang="en-US" sz="1800" dirty="0"/>
              <a:t> </a:t>
            </a:r>
            <a:r>
              <a:rPr lang="en-US" altLang="en-US" sz="1800" dirty="0">
                <a:solidFill>
                  <a:schemeClr val="accent3"/>
                </a:solidFill>
              </a:rPr>
              <a:t>ROR</a:t>
            </a:r>
            <a:r>
              <a:rPr lang="en-US" altLang="en-US" sz="1800" dirty="0"/>
              <a:t> (</a:t>
            </a:r>
            <a:r>
              <a:rPr lang="en-US" altLang="en-US" sz="1800" dirty="0">
                <a:solidFill>
                  <a:schemeClr val="accent3"/>
                </a:solidFill>
              </a:rPr>
              <a:t>rotate right</a:t>
            </a:r>
            <a:r>
              <a:rPr lang="en-US" altLang="en-US" sz="1800" dirty="0"/>
              <a:t>) shifts each bit to the right</a:t>
            </a:r>
          </a:p>
          <a:p>
            <a:pPr eaLnBrk="1" hangingPunct="1">
              <a:buFont typeface="Arial" charset="0"/>
              <a:buChar char="•"/>
              <a:defRPr/>
            </a:pPr>
            <a:r>
              <a:rPr lang="en-US" altLang="en-US" sz="1800" dirty="0"/>
              <a:t> </a:t>
            </a:r>
            <a:r>
              <a:rPr lang="en-US" altLang="en-US" sz="1800" u="sng" dirty="0">
                <a:solidFill>
                  <a:schemeClr val="accent3"/>
                </a:solidFill>
              </a:rPr>
              <a:t>The lowest </a:t>
            </a:r>
            <a:r>
              <a:rPr lang="en-US" altLang="en-US" sz="1800" dirty="0"/>
              <a:t>bit is </a:t>
            </a:r>
            <a:r>
              <a:rPr lang="en-US" altLang="en-US" sz="1800" b="1" dirty="0"/>
              <a:t>copied into both </a:t>
            </a:r>
            <a:r>
              <a:rPr lang="en-US" altLang="en-US" sz="1800" u="sng" dirty="0">
                <a:solidFill>
                  <a:schemeClr val="accent3"/>
                </a:solidFill>
              </a:rPr>
              <a:t>the Carry flag </a:t>
            </a:r>
            <a:r>
              <a:rPr lang="en-US" altLang="en-US" sz="1800" dirty="0"/>
              <a:t>and into </a:t>
            </a:r>
            <a:r>
              <a:rPr lang="en-US" altLang="en-US" sz="1800" u="sng" dirty="0">
                <a:solidFill>
                  <a:schemeClr val="accent3"/>
                </a:solidFill>
              </a:rPr>
              <a:t>the highest bit</a:t>
            </a:r>
          </a:p>
          <a:p>
            <a:pPr eaLnBrk="1" hangingPunct="1">
              <a:buFont typeface="Arial" charset="0"/>
              <a:buChar char="•"/>
              <a:defRPr/>
            </a:pPr>
            <a:r>
              <a:rPr lang="en-US" altLang="en-US" sz="1800" dirty="0"/>
              <a:t> No bits are lost</a:t>
            </a:r>
          </a:p>
        </p:txBody>
      </p:sp>
      <p:graphicFrame>
        <p:nvGraphicFramePr>
          <p:cNvPr id="26629" name="Object 4"/>
          <p:cNvGraphicFramePr>
            <a:graphicFrameLocks noChangeAspect="1"/>
          </p:cNvGraphicFramePr>
          <p:nvPr>
            <p:extLst>
              <p:ext uri="{D42A27DB-BD31-4B8C-83A1-F6EECF244321}">
                <p14:modId xmlns:p14="http://schemas.microsoft.com/office/powerpoint/2010/main" val="564347141"/>
              </p:ext>
            </p:extLst>
          </p:nvPr>
        </p:nvGraphicFramePr>
        <p:xfrm>
          <a:off x="3290461" y="2847455"/>
          <a:ext cx="5614251" cy="979760"/>
        </p:xfrm>
        <a:graphic>
          <a:graphicData uri="http://schemas.openxmlformats.org/presentationml/2006/ole">
            <mc:AlternateContent xmlns:mc="http://schemas.openxmlformats.org/markup-compatibility/2006">
              <mc:Choice xmlns:v="urn:schemas-microsoft-com:vml" Requires="v">
                <p:oleObj spid="_x0000_s76435" name="VISIO" r:id="rId3" imgW="3610356" imgH="542544" progId="Visio.Drawing.6">
                  <p:embed/>
                </p:oleObj>
              </mc:Choice>
              <mc:Fallback>
                <p:oleObj name="VISIO" r:id="rId3" imgW="3610356" imgH="542544"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315" t="-17487" r="-2632"/>
                      <a:stretch>
                        <a:fillRect/>
                      </a:stretch>
                    </p:blipFill>
                    <p:spPr bwMode="auto">
                      <a:xfrm>
                        <a:off x="3290461" y="2847455"/>
                        <a:ext cx="5614251" cy="979760"/>
                      </a:xfrm>
                      <a:prstGeom prst="rect">
                        <a:avLst/>
                      </a:prstGeom>
                      <a:noFill/>
                      <a:ln>
                        <a:noFill/>
                      </a:ln>
                      <a:effectLst/>
                    </p:spPr>
                  </p:pic>
                </p:oleObj>
              </mc:Fallback>
            </mc:AlternateContent>
          </a:graphicData>
        </a:graphic>
      </p:graphicFrame>
      <p:sp>
        <p:nvSpPr>
          <p:cNvPr id="2" name="Rectangle 1"/>
          <p:cNvSpPr/>
          <p:nvPr/>
        </p:nvSpPr>
        <p:spPr>
          <a:xfrm>
            <a:off x="3743335" y="4525822"/>
            <a:ext cx="4020820"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nb-NO" dirty="0" err="1">
                <a:solidFill>
                  <a:srgbClr val="2F2A2B"/>
                </a:solidFill>
              </a:rPr>
              <a:t>mov</a:t>
            </a:r>
            <a:r>
              <a:rPr lang="nb-NO" dirty="0">
                <a:solidFill>
                  <a:srgbClr val="2F2A2B"/>
                </a:solidFill>
              </a:rPr>
              <a:t> al,01h        ; AL = 0000000</a:t>
            </a:r>
            <a:r>
              <a:rPr lang="nb-NO" dirty="0">
                <a:solidFill>
                  <a:srgbClr val="C00000"/>
                </a:solidFill>
              </a:rPr>
              <a:t>1</a:t>
            </a:r>
            <a:r>
              <a:rPr lang="nb-NO" dirty="0">
                <a:solidFill>
                  <a:srgbClr val="2F2A2B"/>
                </a:solidFill>
              </a:rPr>
              <a:t>b</a:t>
            </a:r>
          </a:p>
          <a:p>
            <a:r>
              <a:rPr lang="nb-NO" dirty="0">
                <a:solidFill>
                  <a:schemeClr val="accent3"/>
                </a:solidFill>
              </a:rPr>
              <a:t>ror</a:t>
            </a:r>
            <a:r>
              <a:rPr lang="nb-NO" dirty="0">
                <a:solidFill>
                  <a:srgbClr val="2F2A2B"/>
                </a:solidFill>
              </a:rPr>
              <a:t> al,1               ; AL = </a:t>
            </a:r>
            <a:r>
              <a:rPr lang="nb-NO" dirty="0">
                <a:solidFill>
                  <a:srgbClr val="C00000"/>
                </a:solidFill>
              </a:rPr>
              <a:t>1</a:t>
            </a:r>
            <a:r>
              <a:rPr lang="nb-NO" dirty="0">
                <a:solidFill>
                  <a:srgbClr val="2F2A2B"/>
                </a:solidFill>
              </a:rPr>
              <a:t>0000000b, </a:t>
            </a:r>
            <a:r>
              <a:rPr lang="nb-NO" dirty="0">
                <a:solidFill>
                  <a:srgbClr val="C00000"/>
                </a:solidFill>
              </a:rPr>
              <a:t>CF</a:t>
            </a:r>
            <a:r>
              <a:rPr lang="nb-NO" dirty="0">
                <a:solidFill>
                  <a:srgbClr val="2F2A2B"/>
                </a:solidFill>
              </a:rPr>
              <a:t> = 1</a:t>
            </a:r>
          </a:p>
          <a:p>
            <a:r>
              <a:rPr lang="nb-NO" dirty="0">
                <a:solidFill>
                  <a:schemeClr val="accent3"/>
                </a:solidFill>
              </a:rPr>
              <a:t>ror</a:t>
            </a:r>
            <a:r>
              <a:rPr lang="nb-NO" dirty="0">
                <a:solidFill>
                  <a:srgbClr val="2F2A2B"/>
                </a:solidFill>
              </a:rPr>
              <a:t> al,1               ; AL = 0100000</a:t>
            </a:r>
            <a:r>
              <a:rPr lang="nb-NO" dirty="0">
                <a:solidFill>
                  <a:srgbClr val="C00000"/>
                </a:solidFill>
              </a:rPr>
              <a:t>0</a:t>
            </a:r>
            <a:r>
              <a:rPr lang="nb-NO" dirty="0">
                <a:solidFill>
                  <a:srgbClr val="2F2A2B"/>
                </a:solidFill>
              </a:rPr>
              <a:t>b, </a:t>
            </a:r>
            <a:r>
              <a:rPr lang="nb-NO" dirty="0">
                <a:solidFill>
                  <a:srgbClr val="C00000"/>
                </a:solidFill>
              </a:rPr>
              <a:t>CF</a:t>
            </a:r>
            <a:r>
              <a:rPr lang="nb-NO" dirty="0">
                <a:solidFill>
                  <a:srgbClr val="2F2A2B"/>
                </a:solidFill>
              </a:rPr>
              <a:t> = 0</a:t>
            </a:r>
            <a:endParaRPr lang="nb-NO" dirty="0">
              <a:solidFill>
                <a:srgbClr val="2F2A2B"/>
              </a:solidFill>
              <a:effectLst/>
            </a:endParaRPr>
          </a:p>
        </p:txBody>
      </p:sp>
      <p:sp>
        <p:nvSpPr>
          <p:cNvPr id="10" name="TextBox 9"/>
          <p:cNvSpPr txBox="1"/>
          <p:nvPr/>
        </p:nvSpPr>
        <p:spPr>
          <a:xfrm>
            <a:off x="3686185" y="4213796"/>
            <a:ext cx="1066446" cy="338554"/>
          </a:xfrm>
          <a:prstGeom prst="rect">
            <a:avLst/>
          </a:prstGeom>
          <a:noFill/>
        </p:spPr>
        <p:txBody>
          <a:bodyPr wrap="none" rtlCol="0">
            <a:spAutoFit/>
          </a:bodyPr>
          <a:lstStyle/>
          <a:p>
            <a:r>
              <a:rPr lang="en-US" sz="1600" b="1" dirty="0">
                <a:solidFill>
                  <a:schemeClr val="accent3"/>
                </a:solidFill>
              </a:rPr>
              <a:t>Example1:</a:t>
            </a:r>
          </a:p>
        </p:txBody>
      </p:sp>
      <p:sp>
        <p:nvSpPr>
          <p:cNvPr id="12" name="TextBox 11"/>
          <p:cNvSpPr txBox="1"/>
          <p:nvPr/>
        </p:nvSpPr>
        <p:spPr>
          <a:xfrm>
            <a:off x="3450590" y="2853460"/>
            <a:ext cx="703601" cy="860202"/>
          </a:xfrm>
          <a:prstGeom prst="rect">
            <a:avLst/>
          </a:prstGeom>
          <a:noFill/>
          <a:ln>
            <a:solidFill>
              <a:srgbClr val="FF0000"/>
            </a:solidFill>
          </a:ln>
        </p:spPr>
        <p:txBody>
          <a:bodyPr wrap="square" rtlCol="0">
            <a:spAutoFit/>
          </a:bodyPr>
          <a:lstStyle/>
          <a:p>
            <a:endParaRPr lang="en-US"/>
          </a:p>
        </p:txBody>
      </p:sp>
      <p:sp>
        <p:nvSpPr>
          <p:cNvPr id="13" name="TextBox 12"/>
          <p:cNvSpPr txBox="1"/>
          <p:nvPr/>
        </p:nvSpPr>
        <p:spPr>
          <a:xfrm>
            <a:off x="7125949" y="2862331"/>
            <a:ext cx="703601" cy="860202"/>
          </a:xfrm>
          <a:prstGeom prst="rect">
            <a:avLst/>
          </a:prstGeom>
          <a:noFill/>
          <a:ln>
            <a:solidFill>
              <a:srgbClr val="FF0000"/>
            </a:solidFill>
          </a:ln>
        </p:spPr>
        <p:txBody>
          <a:bodyPr wrap="square" rtlCol="0">
            <a:spAutoFit/>
          </a:bodyPr>
          <a:lstStyle/>
          <a:p>
            <a:endParaRPr lang="en-US"/>
          </a:p>
        </p:txBody>
      </p:sp>
    </p:spTree>
    <p:extLst>
      <p:ext uri="{BB962C8B-B14F-4D97-AF65-F5344CB8AC3E}">
        <p14:creationId xmlns:p14="http://schemas.microsoft.com/office/powerpoint/2010/main" val="1478849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EEB194CF-6A01-7140-8C81-E749220CDCEC}" type="slidenum">
              <a:rPr lang="en-US" altLang="en-US" sz="1600">
                <a:latin typeface="Times New Roman" charset="0"/>
              </a:rPr>
              <a:pPr eaLnBrk="1" hangingPunct="1">
                <a:spcBef>
                  <a:spcPct val="0"/>
                </a:spcBef>
                <a:buClrTx/>
                <a:buFontTx/>
                <a:buNone/>
                <a:defRPr/>
              </a:pPr>
              <a:t>33</a:t>
            </a:fld>
            <a:endParaRPr lang="en-US" altLang="en-US" sz="1600">
              <a:latin typeface="Times New Roman" charset="0"/>
            </a:endParaRPr>
          </a:p>
        </p:txBody>
      </p:sp>
      <p:sp>
        <p:nvSpPr>
          <p:cNvPr id="89090"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ROR</a:t>
            </a:r>
            <a:r>
              <a:rPr lang="en-US" altLang="en-US" sz="4000" dirty="0"/>
              <a:t> Instruction</a:t>
            </a:r>
          </a:p>
        </p:txBody>
      </p:sp>
      <p:sp>
        <p:nvSpPr>
          <p:cNvPr id="14341" name="Rectangle 3"/>
          <p:cNvSpPr>
            <a:spLocks noGrp="1" noChangeArrowheads="1"/>
          </p:cNvSpPr>
          <p:nvPr>
            <p:ph type="body" idx="1"/>
          </p:nvPr>
        </p:nvSpPr>
        <p:spPr>
          <a:xfrm>
            <a:off x="1319530" y="1845655"/>
            <a:ext cx="9613900" cy="1828800"/>
          </a:xfrm>
        </p:spPr>
        <p:txBody>
          <a:bodyPr>
            <a:normAutofit/>
          </a:bodyPr>
          <a:lstStyle/>
          <a:p>
            <a:pPr eaLnBrk="1" hangingPunct="1">
              <a:buFont typeface="Arial" charset="0"/>
              <a:buChar char="•"/>
              <a:defRPr/>
            </a:pPr>
            <a:r>
              <a:rPr lang="en-US" altLang="en-US" sz="1800" dirty="0"/>
              <a:t> </a:t>
            </a:r>
            <a:r>
              <a:rPr lang="en-US" altLang="en-US" sz="1800" dirty="0">
                <a:solidFill>
                  <a:schemeClr val="accent3"/>
                </a:solidFill>
              </a:rPr>
              <a:t>ROR</a:t>
            </a:r>
            <a:r>
              <a:rPr lang="en-US" altLang="en-US" sz="1800" dirty="0"/>
              <a:t> (</a:t>
            </a:r>
            <a:r>
              <a:rPr lang="en-US" altLang="en-US" sz="1800" dirty="0">
                <a:solidFill>
                  <a:schemeClr val="accent3"/>
                </a:solidFill>
              </a:rPr>
              <a:t>rotate right</a:t>
            </a:r>
            <a:r>
              <a:rPr lang="en-US" altLang="en-US" sz="1800" dirty="0"/>
              <a:t>) shifts each bit to the right</a:t>
            </a:r>
          </a:p>
          <a:p>
            <a:pPr eaLnBrk="1" hangingPunct="1">
              <a:buFont typeface="Arial" charset="0"/>
              <a:buChar char="•"/>
              <a:defRPr/>
            </a:pPr>
            <a:endParaRPr lang="en-US" altLang="en-US" sz="1800" dirty="0"/>
          </a:p>
        </p:txBody>
      </p:sp>
      <p:sp>
        <p:nvSpPr>
          <p:cNvPr id="9" name="Text Box 5"/>
          <p:cNvSpPr txBox="1">
            <a:spLocks noChangeArrowheads="1"/>
          </p:cNvSpPr>
          <p:nvPr/>
        </p:nvSpPr>
        <p:spPr bwMode="auto">
          <a:xfrm>
            <a:off x="3396911" y="2962188"/>
            <a:ext cx="2932452" cy="820562"/>
          </a:xfrm>
          <a:prstGeom prst="rect">
            <a:avLst/>
          </a:prstGeom>
          <a:ln/>
        </p:spPr>
        <p:style>
          <a:lnRef idx="2">
            <a:schemeClr val="accent2"/>
          </a:lnRef>
          <a:fillRef idx="1">
            <a:schemeClr val="lt1"/>
          </a:fillRef>
          <a:effectRef idx="0">
            <a:schemeClr val="accent2"/>
          </a:effectRef>
          <a:fontRef idx="minor">
            <a:schemeClr val="dk1"/>
          </a:fontRef>
        </p:style>
        <p:txBody>
          <a:bodyPr lIns="137160" tIns="182880" rIns="137160" bIns="182880"/>
          <a:lstStyle>
            <a:lvl1pPr eaLnBrk="0" hangingPunct="0">
              <a:spcBef>
                <a:spcPct val="20000"/>
              </a:spcBef>
              <a:buClr>
                <a:schemeClr val="tx1"/>
              </a:buClr>
              <a:buChar char="•"/>
              <a:tabLst>
                <a:tab pos="457200" algn="l"/>
                <a:tab pos="3657600" algn="l"/>
                <a:tab pos="4114800"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3657600" algn="l"/>
                <a:tab pos="4114800"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3657600" algn="l"/>
                <a:tab pos="4114800"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3657600" algn="l"/>
                <a:tab pos="4114800"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3657600" algn="l"/>
                <a:tab pos="4114800"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1900" dirty="0" err="1">
                <a:latin typeface="+mn-lt"/>
              </a:rPr>
              <a:t>mov</a:t>
            </a:r>
            <a:r>
              <a:rPr lang="en-US" altLang="en-US" sz="1900" dirty="0">
                <a:latin typeface="+mn-lt"/>
              </a:rPr>
              <a:t> dl,3Fh</a:t>
            </a:r>
          </a:p>
          <a:p>
            <a:pPr eaLnBrk="1" hangingPunct="1">
              <a:lnSpc>
                <a:spcPct val="50000"/>
              </a:lnSpc>
              <a:spcBef>
                <a:spcPct val="50000"/>
              </a:spcBef>
              <a:buClrTx/>
              <a:buFontTx/>
              <a:buNone/>
              <a:defRPr/>
            </a:pPr>
            <a:r>
              <a:rPr lang="en-US" altLang="en-US" sz="1900" dirty="0" err="1">
                <a:solidFill>
                  <a:schemeClr val="accent3"/>
                </a:solidFill>
                <a:latin typeface="+mn-lt"/>
              </a:rPr>
              <a:t>ror</a:t>
            </a:r>
            <a:r>
              <a:rPr lang="en-US" altLang="en-US" sz="1900" dirty="0">
                <a:solidFill>
                  <a:schemeClr val="accent3"/>
                </a:solidFill>
                <a:latin typeface="+mn-lt"/>
              </a:rPr>
              <a:t> </a:t>
            </a:r>
            <a:r>
              <a:rPr lang="en-US" altLang="en-US" sz="1900" dirty="0">
                <a:latin typeface="+mn-lt"/>
              </a:rPr>
              <a:t>dl,4         ; DL = F3h</a:t>
            </a:r>
          </a:p>
        </p:txBody>
      </p:sp>
      <p:sp>
        <p:nvSpPr>
          <p:cNvPr id="11" name="TextBox 10"/>
          <p:cNvSpPr txBox="1"/>
          <p:nvPr/>
        </p:nvSpPr>
        <p:spPr>
          <a:xfrm>
            <a:off x="3360398" y="2607298"/>
            <a:ext cx="1378481" cy="384721"/>
          </a:xfrm>
          <a:prstGeom prst="rect">
            <a:avLst/>
          </a:prstGeom>
          <a:noFill/>
        </p:spPr>
        <p:txBody>
          <a:bodyPr wrap="square" rtlCol="0">
            <a:spAutoFit/>
          </a:bodyPr>
          <a:lstStyle/>
          <a:p>
            <a:r>
              <a:rPr lang="en-US" sz="1900" b="1" dirty="0">
                <a:solidFill>
                  <a:schemeClr val="accent3"/>
                </a:solidFill>
              </a:rPr>
              <a:t>Example2:</a:t>
            </a:r>
          </a:p>
        </p:txBody>
      </p:sp>
    </p:spTree>
    <p:extLst>
      <p:ext uri="{BB962C8B-B14F-4D97-AF65-F5344CB8AC3E}">
        <p14:creationId xmlns:p14="http://schemas.microsoft.com/office/powerpoint/2010/main" val="26913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EEB194CF-6A01-7140-8C81-E749220CDCEC}" type="slidenum">
              <a:rPr lang="en-US" altLang="en-US" sz="1600">
                <a:latin typeface="Times New Roman" charset="0"/>
              </a:rPr>
              <a:pPr eaLnBrk="1" hangingPunct="1">
                <a:spcBef>
                  <a:spcPct val="0"/>
                </a:spcBef>
                <a:buClrTx/>
                <a:buFontTx/>
                <a:buNone/>
                <a:defRPr/>
              </a:pPr>
              <a:t>34</a:t>
            </a:fld>
            <a:endParaRPr lang="en-US" altLang="en-US" sz="1600">
              <a:latin typeface="Times New Roman" charset="0"/>
            </a:endParaRPr>
          </a:p>
        </p:txBody>
      </p:sp>
      <p:sp>
        <p:nvSpPr>
          <p:cNvPr id="89090"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ROR</a:t>
            </a:r>
            <a:r>
              <a:rPr lang="en-US" altLang="en-US" sz="4000" dirty="0"/>
              <a:t> Instruction</a:t>
            </a:r>
          </a:p>
        </p:txBody>
      </p:sp>
      <p:sp>
        <p:nvSpPr>
          <p:cNvPr id="2" name="Rectangle 1"/>
          <p:cNvSpPr/>
          <p:nvPr/>
        </p:nvSpPr>
        <p:spPr>
          <a:xfrm>
            <a:off x="1217930" y="1844480"/>
            <a:ext cx="9937750" cy="1384995"/>
          </a:xfrm>
          <a:prstGeom prst="rect">
            <a:avLst/>
          </a:prstGeom>
        </p:spPr>
        <p:txBody>
          <a:bodyPr wrap="square">
            <a:spAutoFit/>
          </a:bodyPr>
          <a:lstStyle/>
          <a:p>
            <a:pPr marL="285750" indent="-285750">
              <a:lnSpc>
                <a:spcPct val="150000"/>
              </a:lnSpc>
              <a:buFont typeface="Arial" charset="0"/>
              <a:buChar char="•"/>
            </a:pPr>
            <a:r>
              <a:rPr lang="en-US" sz="2000" b="1" dirty="0">
                <a:solidFill>
                  <a:schemeClr val="accent3"/>
                </a:solidFill>
                <a:latin typeface="Helvetica" charset="0"/>
              </a:rPr>
              <a:t>Multiple Rotations </a:t>
            </a:r>
          </a:p>
          <a:p>
            <a:pPr marL="742950" lvl="1" indent="-285750">
              <a:lnSpc>
                <a:spcPct val="150000"/>
              </a:lnSpc>
              <a:buFont typeface="Courier New" charset="0"/>
              <a:buChar char="o"/>
            </a:pPr>
            <a:r>
              <a:rPr lang="en-US" dirty="0">
                <a:solidFill>
                  <a:srgbClr val="2F2A2B"/>
                </a:solidFill>
                <a:latin typeface="Helvetica" charset="0"/>
              </a:rPr>
              <a:t>When using a rotation count greater than 1, </a:t>
            </a:r>
          </a:p>
          <a:p>
            <a:pPr marL="742950" lvl="1" indent="-285750">
              <a:lnSpc>
                <a:spcPct val="150000"/>
              </a:lnSpc>
              <a:buFont typeface="Courier New" charset="0"/>
              <a:buChar char="o"/>
            </a:pPr>
            <a:r>
              <a:rPr lang="en-US" b="1" dirty="0">
                <a:solidFill>
                  <a:schemeClr val="accent3"/>
                </a:solidFill>
                <a:latin typeface="Helvetica" charset="0"/>
              </a:rPr>
              <a:t>Carry flag</a:t>
            </a:r>
            <a:r>
              <a:rPr lang="en-US" dirty="0">
                <a:solidFill>
                  <a:srgbClr val="2F2A2B"/>
                </a:solidFill>
                <a:latin typeface="Helvetica" charset="0"/>
              </a:rPr>
              <a:t> </a:t>
            </a:r>
            <a:r>
              <a:rPr lang="en-US" b="1" u="sng" dirty="0">
                <a:solidFill>
                  <a:srgbClr val="2F2A2B"/>
                </a:solidFill>
                <a:latin typeface="Helvetica" charset="0"/>
              </a:rPr>
              <a:t>contains the last bit rotated out of the LSB </a:t>
            </a:r>
            <a:r>
              <a:rPr lang="en-US" dirty="0">
                <a:solidFill>
                  <a:srgbClr val="2F2A2B"/>
                </a:solidFill>
                <a:latin typeface="Helvetica" charset="0"/>
              </a:rPr>
              <a:t>position:</a:t>
            </a:r>
          </a:p>
        </p:txBody>
      </p:sp>
      <p:sp>
        <p:nvSpPr>
          <p:cNvPr id="4" name="Rectangle 3"/>
          <p:cNvSpPr/>
          <p:nvPr/>
        </p:nvSpPr>
        <p:spPr>
          <a:xfrm>
            <a:off x="3048000" y="3452241"/>
            <a:ext cx="6934200" cy="646331"/>
          </a:xfrm>
          <a:prstGeom prst="rect">
            <a:avLst/>
          </a:prstGeom>
        </p:spPr>
        <p:txBody>
          <a:bodyPr wrap="square">
            <a:spAutoFit/>
          </a:bodyPr>
          <a:lstStyle/>
          <a:p>
            <a:r>
              <a:rPr lang="en-US" dirty="0" err="1">
                <a:solidFill>
                  <a:srgbClr val="2F2A2B"/>
                </a:solidFill>
                <a:latin typeface="Helvetica" charset="0"/>
              </a:rPr>
              <a:t>mov</a:t>
            </a:r>
            <a:r>
              <a:rPr lang="en-US" dirty="0">
                <a:solidFill>
                  <a:srgbClr val="2F2A2B"/>
                </a:solidFill>
                <a:latin typeface="Helvetica" charset="0"/>
              </a:rPr>
              <a:t> al,00000100b</a:t>
            </a:r>
          </a:p>
          <a:p>
            <a:r>
              <a:rPr lang="en-US" dirty="0" err="1">
                <a:solidFill>
                  <a:srgbClr val="2F2A2B"/>
                </a:solidFill>
                <a:latin typeface="Helvetica" charset="0"/>
              </a:rPr>
              <a:t>ror</a:t>
            </a:r>
            <a:r>
              <a:rPr lang="en-US" dirty="0">
                <a:solidFill>
                  <a:srgbClr val="2F2A2B"/>
                </a:solidFill>
                <a:latin typeface="Helvetica" charset="0"/>
              </a:rPr>
              <a:t> al,3                      ; AL = 10000000b,        </a:t>
            </a:r>
            <a:r>
              <a:rPr lang="en-US" dirty="0">
                <a:solidFill>
                  <a:srgbClr val="C00000"/>
                </a:solidFill>
                <a:latin typeface="Helvetica" charset="0"/>
              </a:rPr>
              <a:t>CF</a:t>
            </a:r>
            <a:r>
              <a:rPr lang="en-US" dirty="0">
                <a:solidFill>
                  <a:srgbClr val="2F2A2B"/>
                </a:solidFill>
                <a:latin typeface="Helvetica" charset="0"/>
              </a:rPr>
              <a:t> = 1</a:t>
            </a:r>
          </a:p>
        </p:txBody>
      </p:sp>
    </p:spTree>
    <p:extLst>
      <p:ext uri="{BB962C8B-B14F-4D97-AF65-F5344CB8AC3E}">
        <p14:creationId xmlns:p14="http://schemas.microsoft.com/office/powerpoint/2010/main" val="16946136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lide Number Placeholder 3"/>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FD9EDBB2-AF7D-FC40-B03B-640CA104E64F}" type="slidenum">
              <a:rPr lang="en-US" altLang="en-US" sz="1600">
                <a:latin typeface="Times New Roman" charset="0"/>
              </a:rPr>
              <a:pPr eaLnBrk="1" hangingPunct="1">
                <a:spcBef>
                  <a:spcPct val="0"/>
                </a:spcBef>
                <a:buClrTx/>
                <a:buFontTx/>
                <a:buNone/>
                <a:defRPr/>
              </a:pPr>
              <a:t>35</a:t>
            </a:fld>
            <a:endParaRPr lang="en-US" altLang="en-US" sz="1600">
              <a:latin typeface="Times New Roman" charset="0"/>
            </a:endParaRPr>
          </a:p>
        </p:txBody>
      </p:sp>
      <p:sp>
        <p:nvSpPr>
          <p:cNvPr id="144386" name="Rectangle 1026"/>
          <p:cNvSpPr>
            <a:spLocks noGrp="1" noChangeArrowheads="1"/>
          </p:cNvSpPr>
          <p:nvPr>
            <p:ph type="title"/>
          </p:nvPr>
        </p:nvSpPr>
        <p:spPr>
          <a:xfrm>
            <a:off x="1148080" y="337403"/>
            <a:ext cx="10058400" cy="1450757"/>
          </a:xfrm>
        </p:spPr>
        <p:txBody>
          <a:bodyPr>
            <a:normAutofit/>
          </a:bodyPr>
          <a:lstStyle/>
          <a:p>
            <a:pPr eaLnBrk="1" hangingPunct="1">
              <a:defRPr/>
            </a:pPr>
            <a:r>
              <a:rPr lang="en-US" altLang="en-US" sz="4000" b="1" dirty="0">
                <a:solidFill>
                  <a:schemeClr val="accent3"/>
                </a:solidFill>
              </a:rPr>
              <a:t>Application</a:t>
            </a:r>
          </a:p>
        </p:txBody>
      </p:sp>
      <p:sp>
        <p:nvSpPr>
          <p:cNvPr id="15365" name="Text Box 1027"/>
          <p:cNvSpPr txBox="1">
            <a:spLocks noChangeArrowheads="1"/>
          </p:cNvSpPr>
          <p:nvPr/>
        </p:nvSpPr>
        <p:spPr bwMode="auto">
          <a:xfrm>
            <a:off x="1574789" y="2352631"/>
            <a:ext cx="5867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3657600" algn="l"/>
                <a:tab pos="4114800"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3657600" algn="l"/>
                <a:tab pos="4114800"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3657600" algn="l"/>
                <a:tab pos="4114800"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3657600" algn="l"/>
                <a:tab pos="4114800"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3657600" algn="l"/>
                <a:tab pos="4114800"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1800" dirty="0" err="1">
                <a:latin typeface="+mn-lt"/>
              </a:rPr>
              <a:t>mov</a:t>
            </a:r>
            <a:r>
              <a:rPr lang="en-US" altLang="en-US" sz="1800" dirty="0">
                <a:latin typeface="+mn-lt"/>
              </a:rPr>
              <a:t> al,6Bh</a:t>
            </a:r>
          </a:p>
          <a:p>
            <a:pPr eaLnBrk="1" hangingPunct="1">
              <a:lnSpc>
                <a:spcPct val="50000"/>
              </a:lnSpc>
              <a:spcBef>
                <a:spcPct val="50000"/>
              </a:spcBef>
              <a:buClrTx/>
              <a:buFontTx/>
              <a:buNone/>
              <a:defRPr/>
            </a:pPr>
            <a:r>
              <a:rPr lang="en-US" altLang="en-US" sz="1800" dirty="0" err="1">
                <a:solidFill>
                  <a:schemeClr val="accent3"/>
                </a:solidFill>
                <a:latin typeface="+mn-lt"/>
              </a:rPr>
              <a:t>ror</a:t>
            </a:r>
            <a:r>
              <a:rPr lang="en-US" altLang="en-US" sz="1800" dirty="0">
                <a:solidFill>
                  <a:schemeClr val="accent3"/>
                </a:solidFill>
                <a:latin typeface="+mn-lt"/>
              </a:rPr>
              <a:t> </a:t>
            </a:r>
            <a:r>
              <a:rPr lang="en-US" altLang="en-US" sz="1800" dirty="0">
                <a:latin typeface="+mn-lt"/>
              </a:rPr>
              <a:t>al,1	a.</a:t>
            </a:r>
          </a:p>
          <a:p>
            <a:pPr eaLnBrk="1" hangingPunct="1">
              <a:lnSpc>
                <a:spcPct val="50000"/>
              </a:lnSpc>
              <a:spcBef>
                <a:spcPct val="50000"/>
              </a:spcBef>
              <a:buClrTx/>
              <a:buFontTx/>
              <a:buNone/>
              <a:defRPr/>
            </a:pPr>
            <a:r>
              <a:rPr lang="en-US" altLang="en-US" sz="1800" dirty="0" err="1">
                <a:solidFill>
                  <a:schemeClr val="accent3"/>
                </a:solidFill>
                <a:latin typeface="+mn-lt"/>
              </a:rPr>
              <a:t>rol</a:t>
            </a:r>
            <a:r>
              <a:rPr lang="en-US" altLang="en-US" sz="1800" dirty="0">
                <a:solidFill>
                  <a:schemeClr val="accent3"/>
                </a:solidFill>
                <a:latin typeface="+mn-lt"/>
              </a:rPr>
              <a:t> </a:t>
            </a:r>
            <a:r>
              <a:rPr lang="en-US" altLang="en-US" sz="1800" dirty="0">
                <a:latin typeface="+mn-lt"/>
              </a:rPr>
              <a:t>al,3	b.</a:t>
            </a:r>
          </a:p>
          <a:p>
            <a:pPr eaLnBrk="1" hangingPunct="1">
              <a:lnSpc>
                <a:spcPct val="50000"/>
              </a:lnSpc>
              <a:spcBef>
                <a:spcPct val="50000"/>
              </a:spcBef>
              <a:buClrTx/>
              <a:buFontTx/>
              <a:buNone/>
              <a:defRPr/>
            </a:pPr>
            <a:endParaRPr lang="en-US" altLang="en-US" sz="1800" dirty="0">
              <a:latin typeface="+mn-lt"/>
            </a:endParaRPr>
          </a:p>
        </p:txBody>
      </p:sp>
      <p:sp>
        <p:nvSpPr>
          <p:cNvPr id="15366" name="Text Box 1028"/>
          <p:cNvSpPr txBox="1">
            <a:spLocks noChangeArrowheads="1"/>
          </p:cNvSpPr>
          <p:nvPr/>
        </p:nvSpPr>
        <p:spPr bwMode="auto">
          <a:xfrm>
            <a:off x="1269989" y="1768431"/>
            <a:ext cx="7239000"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marL="342900" indent="-342900" eaLnBrk="1" hangingPunct="1">
              <a:spcBef>
                <a:spcPct val="50000"/>
              </a:spcBef>
              <a:buClrTx/>
              <a:buFont typeface="Arial" charset="0"/>
              <a:buChar char="•"/>
              <a:defRPr/>
            </a:pPr>
            <a:r>
              <a:rPr lang="en-US" altLang="en-US" sz="2100" dirty="0">
                <a:latin typeface="+mn-lt"/>
              </a:rPr>
              <a:t>Indicate the hexadecimal value of </a:t>
            </a:r>
            <a:r>
              <a:rPr lang="en-US" altLang="en-US" sz="2100" dirty="0">
                <a:solidFill>
                  <a:schemeClr val="accent3"/>
                </a:solidFill>
                <a:latin typeface="+mn-lt"/>
              </a:rPr>
              <a:t>AL</a:t>
            </a:r>
            <a:r>
              <a:rPr lang="en-US" altLang="en-US" sz="2100" dirty="0">
                <a:latin typeface="+mn-lt"/>
              </a:rPr>
              <a:t> after each rotation:</a:t>
            </a:r>
          </a:p>
        </p:txBody>
      </p:sp>
      <p:sp>
        <p:nvSpPr>
          <p:cNvPr id="144389" name="Text Box 1029"/>
          <p:cNvSpPr txBox="1">
            <a:spLocks noChangeArrowheads="1"/>
          </p:cNvSpPr>
          <p:nvPr/>
        </p:nvSpPr>
        <p:spPr bwMode="auto">
          <a:xfrm>
            <a:off x="5689600" y="2343062"/>
            <a:ext cx="31242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3657600" algn="l"/>
                <a:tab pos="4114800"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3657600" algn="l"/>
                <a:tab pos="4114800"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3657600" algn="l"/>
                <a:tab pos="4114800"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3657600" algn="l"/>
                <a:tab pos="4114800"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3657600" algn="l"/>
                <a:tab pos="4114800"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9pPr>
          </a:lstStyle>
          <a:p>
            <a:pPr eaLnBrk="1" hangingPunct="1">
              <a:lnSpc>
                <a:spcPct val="50000"/>
              </a:lnSpc>
              <a:spcBef>
                <a:spcPct val="50000"/>
              </a:spcBef>
              <a:buClrTx/>
              <a:buFontTx/>
              <a:buNone/>
              <a:defRPr/>
            </a:pPr>
            <a:endParaRPr lang="en-US" altLang="en-US" sz="1800" b="1">
              <a:latin typeface="Courier New" charset="0"/>
            </a:endParaRPr>
          </a:p>
          <a:p>
            <a:pPr eaLnBrk="1" hangingPunct="1">
              <a:lnSpc>
                <a:spcPct val="50000"/>
              </a:lnSpc>
              <a:spcBef>
                <a:spcPct val="50000"/>
              </a:spcBef>
              <a:buClrTx/>
              <a:buFontTx/>
              <a:buNone/>
              <a:defRPr/>
            </a:pPr>
            <a:r>
              <a:rPr lang="en-US" altLang="en-US" sz="1800" b="1" dirty="0">
                <a:latin typeface="Courier New" charset="0"/>
              </a:rPr>
              <a:t>B5h</a:t>
            </a:r>
          </a:p>
          <a:p>
            <a:pPr eaLnBrk="1" hangingPunct="1">
              <a:lnSpc>
                <a:spcPct val="50000"/>
              </a:lnSpc>
              <a:spcBef>
                <a:spcPct val="50000"/>
              </a:spcBef>
              <a:buClrTx/>
              <a:buFontTx/>
              <a:buNone/>
              <a:defRPr/>
            </a:pPr>
            <a:r>
              <a:rPr lang="en-US" altLang="en-US" sz="1800" b="1" dirty="0" err="1">
                <a:latin typeface="Courier New" charset="0"/>
              </a:rPr>
              <a:t>ADh</a:t>
            </a:r>
            <a:endParaRPr lang="en-US" altLang="en-US" sz="1800" b="1" dirty="0">
              <a:latin typeface="Courier New" charset="0"/>
            </a:endParaRPr>
          </a:p>
          <a:p>
            <a:pPr eaLnBrk="1" hangingPunct="1">
              <a:lnSpc>
                <a:spcPct val="50000"/>
              </a:lnSpc>
              <a:spcBef>
                <a:spcPct val="50000"/>
              </a:spcBef>
              <a:buClrTx/>
              <a:buFontTx/>
              <a:buNone/>
              <a:defRPr/>
            </a:pPr>
            <a:endParaRPr lang="en-US" altLang="en-US" sz="1800" b="1" dirty="0">
              <a:latin typeface="Courier New" charset="0"/>
            </a:endParaRPr>
          </a:p>
        </p:txBody>
      </p:sp>
    </p:spTree>
    <p:extLst>
      <p:ext uri="{BB962C8B-B14F-4D97-AF65-F5344CB8AC3E}">
        <p14:creationId xmlns:p14="http://schemas.microsoft.com/office/powerpoint/2010/main" val="43530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154CA4AA-7CA0-E745-94B4-4344D2E8D57B}" type="slidenum">
              <a:rPr lang="en-US" altLang="en-US" sz="1600">
                <a:latin typeface="Times New Roman" charset="0"/>
              </a:rPr>
              <a:pPr eaLnBrk="1" hangingPunct="1">
                <a:spcBef>
                  <a:spcPct val="0"/>
                </a:spcBef>
                <a:buClrTx/>
                <a:buFontTx/>
                <a:buNone/>
                <a:defRPr/>
              </a:pPr>
              <a:t>36</a:t>
            </a:fld>
            <a:endParaRPr lang="en-US" altLang="en-US" sz="1600">
              <a:latin typeface="Times New Roman" charset="0"/>
            </a:endParaRPr>
          </a:p>
        </p:txBody>
      </p:sp>
      <p:sp>
        <p:nvSpPr>
          <p:cNvPr id="78850"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Shift</a:t>
            </a:r>
            <a:r>
              <a:rPr lang="en-US" altLang="en-US" sz="4000" dirty="0">
                <a:solidFill>
                  <a:schemeClr val="accent3"/>
                </a:solidFill>
              </a:rPr>
              <a:t> </a:t>
            </a:r>
            <a:r>
              <a:rPr lang="en-US" altLang="en-US" sz="4000" dirty="0"/>
              <a:t>and </a:t>
            </a:r>
            <a:r>
              <a:rPr lang="en-US" altLang="en-US" sz="4000" b="1" dirty="0">
                <a:solidFill>
                  <a:schemeClr val="accent3"/>
                </a:solidFill>
              </a:rPr>
              <a:t>Rotate</a:t>
            </a:r>
            <a:r>
              <a:rPr lang="en-US" altLang="en-US" sz="4000" dirty="0"/>
              <a:t> Instructions</a:t>
            </a:r>
          </a:p>
        </p:txBody>
      </p:sp>
      <p:sp>
        <p:nvSpPr>
          <p:cNvPr id="5125" name="Rectangle 3"/>
          <p:cNvSpPr>
            <a:spLocks noGrp="1" noChangeArrowheads="1"/>
          </p:cNvSpPr>
          <p:nvPr>
            <p:ph type="body" idx="1"/>
          </p:nvPr>
        </p:nvSpPr>
        <p:spPr>
          <a:xfrm>
            <a:off x="1382843" y="1969957"/>
            <a:ext cx="6400800" cy="3657600"/>
          </a:xfrm>
        </p:spPr>
        <p:txBody>
          <a:bodyPr/>
          <a:lstStyle/>
          <a:p>
            <a:pPr eaLnBrk="1" hangingPunct="1">
              <a:buFont typeface="Arial" charset="0"/>
              <a:buChar char="•"/>
              <a:defRPr/>
            </a:pPr>
            <a:r>
              <a:rPr lang="en-US" altLang="en-US" dirty="0"/>
              <a:t> Logical vs Arithmetic Shifts</a:t>
            </a:r>
          </a:p>
          <a:p>
            <a:pPr eaLnBrk="1" hangingPunct="1">
              <a:buFont typeface="Arial" charset="0"/>
              <a:buChar char="•"/>
              <a:defRPr/>
            </a:pPr>
            <a:r>
              <a:rPr lang="en-US" altLang="en-US" dirty="0"/>
              <a:t> SHL Instruction </a:t>
            </a:r>
          </a:p>
          <a:p>
            <a:pPr eaLnBrk="1" hangingPunct="1">
              <a:buFont typeface="Arial" charset="0"/>
              <a:buChar char="•"/>
              <a:defRPr/>
            </a:pPr>
            <a:r>
              <a:rPr lang="en-US" altLang="en-US" dirty="0"/>
              <a:t> SHR Instruction </a:t>
            </a:r>
          </a:p>
          <a:p>
            <a:pPr eaLnBrk="1" hangingPunct="1">
              <a:buFont typeface="Arial" charset="0"/>
              <a:buChar char="•"/>
              <a:defRPr/>
            </a:pPr>
            <a:r>
              <a:rPr lang="en-US" altLang="en-US" dirty="0"/>
              <a:t> SAL and SAR Instructions </a:t>
            </a:r>
          </a:p>
          <a:p>
            <a:pPr eaLnBrk="1" hangingPunct="1">
              <a:buFont typeface="Arial" charset="0"/>
              <a:buChar char="•"/>
              <a:defRPr/>
            </a:pPr>
            <a:r>
              <a:rPr lang="en-US" altLang="en-US" dirty="0"/>
              <a:t> ROL Instruction </a:t>
            </a:r>
          </a:p>
          <a:p>
            <a:pPr eaLnBrk="1" hangingPunct="1">
              <a:buFont typeface="Arial" charset="0"/>
              <a:buChar char="•"/>
              <a:defRPr/>
            </a:pPr>
            <a:r>
              <a:rPr lang="en-US" altLang="en-US" dirty="0"/>
              <a:t> ROR Instruction </a:t>
            </a:r>
          </a:p>
          <a:p>
            <a:pPr eaLnBrk="1" hangingPunct="1">
              <a:buFont typeface="Arial" charset="0"/>
              <a:buChar char="•"/>
              <a:defRPr/>
            </a:pPr>
            <a:r>
              <a:rPr lang="en-US" altLang="en-US" b="1" dirty="0"/>
              <a:t> RCL and RCR Instructions </a:t>
            </a:r>
          </a:p>
          <a:p>
            <a:pPr eaLnBrk="1" hangingPunct="1">
              <a:buFont typeface="Arial" charset="0"/>
              <a:buChar char="•"/>
              <a:defRPr/>
            </a:pPr>
            <a:r>
              <a:rPr lang="en-US" altLang="en-US" dirty="0"/>
              <a:t> SHLD/SHRD Instructions</a:t>
            </a:r>
          </a:p>
        </p:txBody>
      </p:sp>
    </p:spTree>
    <p:extLst>
      <p:ext uri="{BB962C8B-B14F-4D97-AF65-F5344CB8AC3E}">
        <p14:creationId xmlns:p14="http://schemas.microsoft.com/office/powerpoint/2010/main" val="434649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C954F3D4-EECC-5C4D-B6ED-7B57D9A71B6B}" type="slidenum">
              <a:rPr lang="en-US" altLang="en-US" sz="1600">
                <a:latin typeface="Times New Roman" charset="0"/>
              </a:rPr>
              <a:pPr eaLnBrk="1" hangingPunct="1">
                <a:spcBef>
                  <a:spcPct val="0"/>
                </a:spcBef>
                <a:buClrTx/>
                <a:buFontTx/>
                <a:buNone/>
                <a:defRPr/>
              </a:pPr>
              <a:t>37</a:t>
            </a:fld>
            <a:endParaRPr lang="en-US" altLang="en-US" sz="1600">
              <a:latin typeface="Times New Roman" charset="0"/>
            </a:endParaRPr>
          </a:p>
        </p:txBody>
      </p:sp>
      <p:sp>
        <p:nvSpPr>
          <p:cNvPr id="90114"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RCL</a:t>
            </a:r>
            <a:r>
              <a:rPr lang="en-US" altLang="en-US" sz="4000" dirty="0"/>
              <a:t> Instruction</a:t>
            </a:r>
          </a:p>
        </p:txBody>
      </p:sp>
      <p:sp>
        <p:nvSpPr>
          <p:cNvPr id="16389" name="Rectangle 3"/>
          <p:cNvSpPr>
            <a:spLocks noGrp="1" noChangeArrowheads="1"/>
          </p:cNvSpPr>
          <p:nvPr>
            <p:ph type="body" idx="1"/>
          </p:nvPr>
        </p:nvSpPr>
        <p:spPr>
          <a:xfrm>
            <a:off x="1231900" y="1857663"/>
            <a:ext cx="8140700" cy="1600200"/>
          </a:xfrm>
        </p:spPr>
        <p:txBody>
          <a:bodyPr>
            <a:normAutofit/>
          </a:bodyPr>
          <a:lstStyle/>
          <a:p>
            <a:pPr eaLnBrk="1" hangingPunct="1">
              <a:lnSpc>
                <a:spcPct val="140000"/>
              </a:lnSpc>
              <a:buFont typeface="Arial" charset="0"/>
              <a:buChar char="•"/>
              <a:defRPr/>
            </a:pPr>
            <a:r>
              <a:rPr lang="en-US" altLang="en-US" sz="1800" dirty="0"/>
              <a:t> </a:t>
            </a:r>
            <a:r>
              <a:rPr lang="en-US" altLang="en-US" sz="1800" dirty="0">
                <a:solidFill>
                  <a:schemeClr val="accent3"/>
                </a:solidFill>
              </a:rPr>
              <a:t>RCL</a:t>
            </a:r>
            <a:r>
              <a:rPr lang="en-US" altLang="en-US" sz="1800" dirty="0"/>
              <a:t> (</a:t>
            </a:r>
            <a:r>
              <a:rPr lang="en-US" altLang="en-US" sz="1800" dirty="0">
                <a:solidFill>
                  <a:schemeClr val="accent3"/>
                </a:solidFill>
              </a:rPr>
              <a:t>rotate carry left</a:t>
            </a:r>
            <a:r>
              <a:rPr lang="en-US" altLang="en-US" sz="1800" dirty="0"/>
              <a:t>) shifts each bit to the left</a:t>
            </a:r>
          </a:p>
          <a:p>
            <a:pPr lvl="1">
              <a:lnSpc>
                <a:spcPct val="140000"/>
              </a:lnSpc>
              <a:buFont typeface="Courier New" charset="0"/>
              <a:buChar char="o"/>
              <a:defRPr/>
            </a:pPr>
            <a:r>
              <a:rPr lang="en-US" altLang="en-US" sz="1600" dirty="0"/>
              <a:t> </a:t>
            </a:r>
            <a:r>
              <a:rPr lang="en-US" altLang="en-US" sz="1600" b="1" dirty="0">
                <a:solidFill>
                  <a:schemeClr val="accent3"/>
                </a:solidFill>
              </a:rPr>
              <a:t>Copies the Carry flag </a:t>
            </a:r>
            <a:r>
              <a:rPr lang="en-US" altLang="en-US" sz="1600" dirty="0"/>
              <a:t>to the </a:t>
            </a:r>
            <a:r>
              <a:rPr lang="en-US" altLang="en-US" sz="1600" b="1" u="sng" dirty="0"/>
              <a:t>least significant bit</a:t>
            </a:r>
          </a:p>
          <a:p>
            <a:pPr lvl="1">
              <a:lnSpc>
                <a:spcPct val="140000"/>
              </a:lnSpc>
              <a:buFont typeface="Courier New" charset="0"/>
              <a:buChar char="o"/>
              <a:defRPr/>
            </a:pPr>
            <a:r>
              <a:rPr lang="en-US" altLang="en-US" sz="1600" dirty="0"/>
              <a:t> </a:t>
            </a:r>
            <a:r>
              <a:rPr lang="en-US" altLang="en-US" sz="1600" b="1" dirty="0">
                <a:solidFill>
                  <a:schemeClr val="accent3"/>
                </a:solidFill>
              </a:rPr>
              <a:t>Copies the most significant bit</a:t>
            </a:r>
            <a:r>
              <a:rPr lang="en-US" altLang="en-US" sz="1600" dirty="0"/>
              <a:t> to </a:t>
            </a:r>
            <a:r>
              <a:rPr lang="en-US" altLang="en-US" sz="1600" b="1" u="sng" dirty="0"/>
              <a:t>the Carry flag</a:t>
            </a:r>
          </a:p>
        </p:txBody>
      </p:sp>
      <p:graphicFrame>
        <p:nvGraphicFramePr>
          <p:cNvPr id="28677" name="Object 5"/>
          <p:cNvGraphicFramePr>
            <a:graphicFrameLocks noChangeAspect="1"/>
          </p:cNvGraphicFramePr>
          <p:nvPr>
            <p:extLst>
              <p:ext uri="{D42A27DB-BD31-4B8C-83A1-F6EECF244321}">
                <p14:modId xmlns:p14="http://schemas.microsoft.com/office/powerpoint/2010/main" val="230872156"/>
              </p:ext>
            </p:extLst>
          </p:nvPr>
        </p:nvGraphicFramePr>
        <p:xfrm>
          <a:off x="3569551" y="3161406"/>
          <a:ext cx="5410200" cy="1089025"/>
        </p:xfrm>
        <a:graphic>
          <a:graphicData uri="http://schemas.openxmlformats.org/presentationml/2006/ole">
            <mc:AlternateContent xmlns:mc="http://schemas.openxmlformats.org/markup-compatibility/2006">
              <mc:Choice xmlns:v="urn:schemas-microsoft-com:vml" Requires="v">
                <p:oleObj spid="_x0000_s78483" name="VISIO" r:id="rId3" imgW="3625596" imgH="728472" progId="Visio.Drawing.6">
                  <p:embed/>
                </p:oleObj>
              </mc:Choice>
              <mc:Fallback>
                <p:oleObj name="VISIO" r:id="rId3" imgW="3625596" imgH="728472"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9551" y="3161406"/>
                        <a:ext cx="5410200" cy="1089025"/>
                      </a:xfrm>
                      <a:prstGeom prst="rect">
                        <a:avLst/>
                      </a:prstGeom>
                      <a:noFill/>
                      <a:ln>
                        <a:noFill/>
                      </a:ln>
                      <a:effectLst/>
                    </p:spPr>
                  </p:pic>
                </p:oleObj>
              </mc:Fallback>
            </mc:AlternateContent>
          </a:graphicData>
        </a:graphic>
      </p:graphicFrame>
      <p:sp>
        <p:nvSpPr>
          <p:cNvPr id="90118" name="Text Box 6"/>
          <p:cNvSpPr txBox="1">
            <a:spLocks noChangeArrowheads="1"/>
          </p:cNvSpPr>
          <p:nvPr/>
        </p:nvSpPr>
        <p:spPr bwMode="auto">
          <a:xfrm>
            <a:off x="1969350" y="4504431"/>
            <a:ext cx="8558949" cy="1357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tIns="137160" bIns="137160">
            <a:spAutoFit/>
          </a:bodyPr>
          <a:lstStyle>
            <a:lvl1pPr eaLnBrk="0" hangingPunct="0">
              <a:spcBef>
                <a:spcPct val="20000"/>
              </a:spcBef>
              <a:buClr>
                <a:schemeClr val="tx1"/>
              </a:buClr>
              <a:buChar char="•"/>
              <a:tabLst>
                <a:tab pos="3205163" algn="l"/>
              </a:tabLst>
              <a:defRPr sz="2400">
                <a:solidFill>
                  <a:schemeClr val="tx1"/>
                </a:solidFill>
                <a:latin typeface="Arial" charset="0"/>
              </a:defRPr>
            </a:lvl1pPr>
            <a:lvl2pPr marL="742950" indent="-285750" eaLnBrk="0" hangingPunct="0">
              <a:spcBef>
                <a:spcPct val="20000"/>
              </a:spcBef>
              <a:buClr>
                <a:schemeClr val="tx1"/>
              </a:buClr>
              <a:buChar char="•"/>
              <a:tabLst>
                <a:tab pos="3205163" algn="l"/>
              </a:tabLst>
              <a:defRPr sz="2200">
                <a:solidFill>
                  <a:schemeClr val="tx1"/>
                </a:solidFill>
                <a:latin typeface="Arial" charset="0"/>
              </a:defRPr>
            </a:lvl2pPr>
            <a:lvl3pPr marL="1143000" indent="-228600" eaLnBrk="0" hangingPunct="0">
              <a:spcBef>
                <a:spcPct val="20000"/>
              </a:spcBef>
              <a:buClr>
                <a:schemeClr val="tx1"/>
              </a:buClr>
              <a:buChar char="•"/>
              <a:tabLst>
                <a:tab pos="3205163" algn="l"/>
              </a:tabLst>
              <a:defRPr sz="2000">
                <a:solidFill>
                  <a:schemeClr val="tx1"/>
                </a:solidFill>
                <a:latin typeface="Arial" charset="0"/>
              </a:defRPr>
            </a:lvl3pPr>
            <a:lvl4pPr marL="1600200" indent="-228600" eaLnBrk="0" hangingPunct="0">
              <a:spcBef>
                <a:spcPct val="20000"/>
              </a:spcBef>
              <a:buClr>
                <a:schemeClr val="tx1"/>
              </a:buClr>
              <a:buChar char="–"/>
              <a:tabLst>
                <a:tab pos="3205163"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3205163"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3205163"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3205163"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3205163"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3205163" algn="l"/>
              </a:tabLst>
              <a:defRPr sz="2000">
                <a:solidFill>
                  <a:schemeClr val="tx1"/>
                </a:solidFill>
                <a:latin typeface="Times New Roman" charset="0"/>
              </a:defRPr>
            </a:lvl9pPr>
          </a:lstStyle>
          <a:p>
            <a:pPr eaLnBrk="1" hangingPunct="1">
              <a:lnSpc>
                <a:spcPct val="60000"/>
              </a:lnSpc>
              <a:spcBef>
                <a:spcPct val="50000"/>
              </a:spcBef>
              <a:buClrTx/>
              <a:buNone/>
              <a:defRPr/>
            </a:pPr>
            <a:r>
              <a:rPr lang="en-US" altLang="en-US" sz="1800" dirty="0" err="1">
                <a:solidFill>
                  <a:srgbClr val="C00000"/>
                </a:solidFill>
                <a:latin typeface="+mn-lt"/>
              </a:rPr>
              <a:t>clc</a:t>
            </a:r>
            <a:r>
              <a:rPr lang="en-US" altLang="en-US" sz="1800" dirty="0">
                <a:latin typeface="+mn-lt"/>
              </a:rPr>
              <a:t>		; CF = </a:t>
            </a:r>
            <a:r>
              <a:rPr lang="en-US" altLang="en-US" sz="1800" b="1" dirty="0">
                <a:solidFill>
                  <a:srgbClr val="C00000"/>
                </a:solidFill>
                <a:latin typeface="+mn-lt"/>
              </a:rPr>
              <a:t>0</a:t>
            </a:r>
            <a:r>
              <a:rPr lang="en-US" altLang="en-US" sz="1800" dirty="0">
                <a:solidFill>
                  <a:srgbClr val="C00000"/>
                </a:solidFill>
                <a:latin typeface="+mn-lt"/>
              </a:rPr>
              <a:t> </a:t>
            </a:r>
            <a:r>
              <a:rPr lang="en-US" altLang="en-US" sz="1800" dirty="0">
                <a:latin typeface="+mn-lt"/>
              </a:rPr>
              <a:t>,</a:t>
            </a:r>
            <a:r>
              <a:rPr lang="en-US" sz="1800" dirty="0"/>
              <a:t> </a:t>
            </a:r>
            <a:r>
              <a:rPr lang="en-US" sz="1800" dirty="0">
                <a:solidFill>
                  <a:srgbClr val="C00000"/>
                </a:solidFill>
                <a:latin typeface="+mn-lt"/>
              </a:rPr>
              <a:t>CLC</a:t>
            </a:r>
            <a:r>
              <a:rPr lang="en-US" sz="1800" dirty="0">
                <a:latin typeface="+mn-lt"/>
              </a:rPr>
              <a:t> instruction </a:t>
            </a:r>
            <a:r>
              <a:rPr lang="en-US" sz="1800" b="1" dirty="0">
                <a:solidFill>
                  <a:srgbClr val="C00000"/>
                </a:solidFill>
                <a:latin typeface="+mn-lt"/>
              </a:rPr>
              <a:t>clears</a:t>
            </a:r>
            <a:r>
              <a:rPr lang="en-US" sz="1800" dirty="0">
                <a:solidFill>
                  <a:srgbClr val="C00000"/>
                </a:solidFill>
                <a:latin typeface="+mn-lt"/>
              </a:rPr>
              <a:t> </a:t>
            </a:r>
            <a:r>
              <a:rPr lang="en-US" sz="1800" dirty="0">
                <a:latin typeface="+mn-lt"/>
              </a:rPr>
              <a:t>the </a:t>
            </a:r>
            <a:r>
              <a:rPr lang="en-US" sz="1800" b="1" dirty="0">
                <a:latin typeface="+mn-lt"/>
              </a:rPr>
              <a:t>Carry flag</a:t>
            </a:r>
            <a:endParaRPr lang="en-US" altLang="en-US" sz="1800" b="1" dirty="0">
              <a:latin typeface="+mn-lt"/>
            </a:endParaRPr>
          </a:p>
          <a:p>
            <a:pPr eaLnBrk="1" hangingPunct="1">
              <a:lnSpc>
                <a:spcPct val="60000"/>
              </a:lnSpc>
              <a:spcBef>
                <a:spcPct val="50000"/>
              </a:spcBef>
              <a:buClrTx/>
              <a:buFontTx/>
              <a:buNone/>
              <a:defRPr/>
            </a:pPr>
            <a:r>
              <a:rPr lang="en-US" altLang="en-US" sz="1800" dirty="0" err="1">
                <a:latin typeface="+mn-lt"/>
              </a:rPr>
              <a:t>mov</a:t>
            </a:r>
            <a:r>
              <a:rPr lang="en-US" altLang="en-US" sz="1800" dirty="0">
                <a:latin typeface="+mn-lt"/>
              </a:rPr>
              <a:t> bl,88h		; CF = </a:t>
            </a:r>
            <a:r>
              <a:rPr lang="en-US" altLang="en-US" sz="1800" b="1" dirty="0">
                <a:solidFill>
                  <a:srgbClr val="C00000"/>
                </a:solidFill>
                <a:latin typeface="+mn-lt"/>
              </a:rPr>
              <a:t>0</a:t>
            </a:r>
            <a:r>
              <a:rPr lang="en-US" altLang="en-US" sz="1800" dirty="0">
                <a:solidFill>
                  <a:srgbClr val="C00000"/>
                </a:solidFill>
                <a:latin typeface="+mn-lt"/>
              </a:rPr>
              <a:t> </a:t>
            </a:r>
            <a:r>
              <a:rPr lang="en-US" altLang="en-US" sz="1800" dirty="0"/>
              <a:t>, BL= </a:t>
            </a:r>
            <a:r>
              <a:rPr lang="en-US" altLang="en-US" sz="1800" dirty="0">
                <a:latin typeface="+mn-lt"/>
              </a:rPr>
              <a:t>10001000b</a:t>
            </a:r>
          </a:p>
          <a:p>
            <a:pPr eaLnBrk="1" hangingPunct="1">
              <a:lnSpc>
                <a:spcPct val="60000"/>
              </a:lnSpc>
              <a:spcBef>
                <a:spcPct val="50000"/>
              </a:spcBef>
              <a:buClrTx/>
              <a:buFontTx/>
              <a:buNone/>
              <a:defRPr/>
            </a:pPr>
            <a:r>
              <a:rPr lang="en-US" altLang="en-US" sz="1800" dirty="0" err="1">
                <a:solidFill>
                  <a:schemeClr val="accent3"/>
                </a:solidFill>
                <a:latin typeface="+mn-lt"/>
              </a:rPr>
              <a:t>rcl</a:t>
            </a:r>
            <a:r>
              <a:rPr lang="en-US" altLang="en-US" sz="1800" dirty="0">
                <a:solidFill>
                  <a:schemeClr val="accent3"/>
                </a:solidFill>
                <a:latin typeface="+mn-lt"/>
              </a:rPr>
              <a:t> </a:t>
            </a:r>
            <a:r>
              <a:rPr lang="en-US" altLang="en-US" sz="1800" dirty="0">
                <a:latin typeface="+mn-lt"/>
              </a:rPr>
              <a:t>bl,1		; CF = </a:t>
            </a:r>
            <a:r>
              <a:rPr lang="en-US" altLang="en-US" sz="1800" b="1" dirty="0">
                <a:solidFill>
                  <a:srgbClr val="C00000"/>
                </a:solidFill>
                <a:latin typeface="+mn-lt"/>
              </a:rPr>
              <a:t>1</a:t>
            </a:r>
            <a:r>
              <a:rPr lang="en-US" altLang="en-US" sz="1800" dirty="0">
                <a:solidFill>
                  <a:srgbClr val="C00000"/>
                </a:solidFill>
                <a:latin typeface="+mn-lt"/>
              </a:rPr>
              <a:t> , </a:t>
            </a:r>
            <a:r>
              <a:rPr lang="en-US" altLang="en-US" sz="1800" dirty="0"/>
              <a:t>BL= </a:t>
            </a:r>
            <a:r>
              <a:rPr lang="en-US" altLang="en-US" sz="1800" dirty="0">
                <a:latin typeface="+mn-lt"/>
              </a:rPr>
              <a:t>00010000b</a:t>
            </a:r>
          </a:p>
          <a:p>
            <a:pPr eaLnBrk="1" hangingPunct="1">
              <a:lnSpc>
                <a:spcPct val="60000"/>
              </a:lnSpc>
              <a:spcBef>
                <a:spcPct val="50000"/>
              </a:spcBef>
              <a:buClrTx/>
              <a:buFontTx/>
              <a:buNone/>
              <a:defRPr/>
            </a:pPr>
            <a:r>
              <a:rPr lang="en-US" altLang="en-US" sz="1800" dirty="0" err="1">
                <a:solidFill>
                  <a:schemeClr val="accent3"/>
                </a:solidFill>
                <a:latin typeface="+mn-lt"/>
              </a:rPr>
              <a:t>rcl</a:t>
            </a:r>
            <a:r>
              <a:rPr lang="en-US" altLang="en-US" sz="1800" dirty="0">
                <a:solidFill>
                  <a:schemeClr val="accent3"/>
                </a:solidFill>
                <a:latin typeface="+mn-lt"/>
              </a:rPr>
              <a:t> </a:t>
            </a:r>
            <a:r>
              <a:rPr lang="en-US" altLang="en-US" sz="1800" dirty="0">
                <a:latin typeface="+mn-lt"/>
              </a:rPr>
              <a:t>bl,1		; CF = </a:t>
            </a:r>
            <a:r>
              <a:rPr lang="en-US" altLang="en-US" sz="1800" b="1" dirty="0">
                <a:solidFill>
                  <a:srgbClr val="C00000"/>
                </a:solidFill>
                <a:latin typeface="+mn-lt"/>
              </a:rPr>
              <a:t>0</a:t>
            </a:r>
            <a:r>
              <a:rPr lang="en-US" altLang="en-US" sz="1800" dirty="0">
                <a:solidFill>
                  <a:srgbClr val="C00000"/>
                </a:solidFill>
                <a:latin typeface="+mn-lt"/>
              </a:rPr>
              <a:t> </a:t>
            </a:r>
            <a:r>
              <a:rPr lang="en-US" altLang="en-US" sz="1800" dirty="0"/>
              <a:t>, BL= </a:t>
            </a:r>
            <a:r>
              <a:rPr lang="en-US" altLang="en-US" sz="1800" dirty="0">
                <a:latin typeface="+mn-lt"/>
              </a:rPr>
              <a:t>00100001b</a:t>
            </a:r>
          </a:p>
        </p:txBody>
      </p:sp>
      <p:sp>
        <p:nvSpPr>
          <p:cNvPr id="7" name="TextBox 6"/>
          <p:cNvSpPr txBox="1"/>
          <p:nvPr/>
        </p:nvSpPr>
        <p:spPr>
          <a:xfrm>
            <a:off x="3534795" y="3180566"/>
            <a:ext cx="936493" cy="946222"/>
          </a:xfrm>
          <a:prstGeom prst="rect">
            <a:avLst/>
          </a:prstGeom>
          <a:noFill/>
          <a:ln>
            <a:solidFill>
              <a:srgbClr val="FF0000"/>
            </a:solidFill>
          </a:ln>
        </p:spPr>
        <p:txBody>
          <a:bodyPr wrap="square" rtlCol="0">
            <a:spAutoFit/>
          </a:bodyPr>
          <a:lstStyle/>
          <a:p>
            <a:endParaRPr lang="en-US"/>
          </a:p>
        </p:txBody>
      </p:sp>
      <p:sp>
        <p:nvSpPr>
          <p:cNvPr id="8" name="TextBox 7"/>
          <p:cNvSpPr txBox="1"/>
          <p:nvPr/>
        </p:nvSpPr>
        <p:spPr>
          <a:xfrm>
            <a:off x="8157502" y="3390716"/>
            <a:ext cx="773961" cy="534118"/>
          </a:xfrm>
          <a:prstGeom prst="rect">
            <a:avLst/>
          </a:prstGeom>
          <a:noFill/>
          <a:ln>
            <a:solidFill>
              <a:srgbClr val="FF0000"/>
            </a:solidFill>
          </a:ln>
        </p:spPr>
        <p:txBody>
          <a:bodyPr wrap="square" rtlCol="0">
            <a:spAutoFit/>
          </a:bodyPr>
          <a:lstStyle/>
          <a:p>
            <a:endParaRPr lang="en-US"/>
          </a:p>
        </p:txBody>
      </p:sp>
    </p:spTree>
    <p:extLst>
      <p:ext uri="{BB962C8B-B14F-4D97-AF65-F5344CB8AC3E}">
        <p14:creationId xmlns:p14="http://schemas.microsoft.com/office/powerpoint/2010/main" val="14699339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960235-680D-3C47-BDB9-87650A8EE7EE}"/>
              </a:ext>
            </a:extLst>
          </p:cNvPr>
          <p:cNvSpPr>
            <a:spLocks noGrp="1"/>
          </p:cNvSpPr>
          <p:nvPr>
            <p:ph type="sldNum" sz="quarter" idx="12"/>
          </p:nvPr>
        </p:nvSpPr>
        <p:spPr/>
        <p:txBody>
          <a:bodyPr/>
          <a:lstStyle/>
          <a:p>
            <a:fld id="{755F7E7C-0370-0947-BF7A-78A4B49FB1FE}" type="slidenum">
              <a:rPr lang="en-US" smtClean="0"/>
              <a:t>38</a:t>
            </a:fld>
            <a:endParaRPr lang="en-US"/>
          </a:p>
        </p:txBody>
      </p:sp>
    </p:spTree>
    <p:extLst>
      <p:ext uri="{BB962C8B-B14F-4D97-AF65-F5344CB8AC3E}">
        <p14:creationId xmlns:p14="http://schemas.microsoft.com/office/powerpoint/2010/main" val="3573275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A56F5B9B-2810-5744-B587-C80415BCBC9E}" type="slidenum">
              <a:rPr lang="en-US" altLang="en-US" sz="1600">
                <a:latin typeface="Times New Roman" charset="0"/>
              </a:rPr>
              <a:pPr eaLnBrk="1" hangingPunct="1">
                <a:spcBef>
                  <a:spcPct val="0"/>
                </a:spcBef>
                <a:buClrTx/>
                <a:buFontTx/>
                <a:buNone/>
                <a:defRPr/>
              </a:pPr>
              <a:t>39</a:t>
            </a:fld>
            <a:endParaRPr lang="en-US" altLang="en-US" sz="1600">
              <a:latin typeface="Times New Roman" charset="0"/>
            </a:endParaRPr>
          </a:p>
        </p:txBody>
      </p:sp>
      <p:sp>
        <p:nvSpPr>
          <p:cNvPr id="91138"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RCR</a:t>
            </a:r>
            <a:r>
              <a:rPr lang="en-US" altLang="en-US" sz="4000" dirty="0">
                <a:solidFill>
                  <a:schemeClr val="accent3"/>
                </a:solidFill>
              </a:rPr>
              <a:t> </a:t>
            </a:r>
            <a:r>
              <a:rPr lang="en-US" altLang="en-US" sz="4000" dirty="0"/>
              <a:t>Instruction</a:t>
            </a:r>
          </a:p>
        </p:txBody>
      </p:sp>
      <p:sp>
        <p:nvSpPr>
          <p:cNvPr id="17413" name="Rectangle 4"/>
          <p:cNvSpPr>
            <a:spLocks noGrp="1" noChangeArrowheads="1"/>
          </p:cNvSpPr>
          <p:nvPr>
            <p:ph type="body" idx="1"/>
          </p:nvPr>
        </p:nvSpPr>
        <p:spPr>
          <a:xfrm>
            <a:off x="1219200" y="1855030"/>
            <a:ext cx="7772400" cy="1600200"/>
          </a:xfrm>
        </p:spPr>
        <p:txBody>
          <a:bodyPr>
            <a:normAutofit/>
          </a:bodyPr>
          <a:lstStyle/>
          <a:p>
            <a:pPr eaLnBrk="1" hangingPunct="1">
              <a:buFont typeface="Arial" charset="0"/>
              <a:buChar char="•"/>
              <a:defRPr/>
            </a:pPr>
            <a:r>
              <a:rPr lang="en-US" altLang="en-US" sz="1800" dirty="0"/>
              <a:t> </a:t>
            </a:r>
            <a:r>
              <a:rPr lang="en-US" altLang="en-US" sz="1800" dirty="0">
                <a:solidFill>
                  <a:schemeClr val="accent3"/>
                </a:solidFill>
              </a:rPr>
              <a:t>RCR</a:t>
            </a:r>
            <a:r>
              <a:rPr lang="en-US" altLang="en-US" sz="1800" dirty="0"/>
              <a:t> (</a:t>
            </a:r>
            <a:r>
              <a:rPr lang="en-US" altLang="en-US" sz="1800" dirty="0">
                <a:solidFill>
                  <a:schemeClr val="accent3"/>
                </a:solidFill>
              </a:rPr>
              <a:t>rotate carry right</a:t>
            </a:r>
            <a:r>
              <a:rPr lang="en-US" altLang="en-US" sz="1800" dirty="0"/>
              <a:t>) shifts each bit to the right</a:t>
            </a:r>
          </a:p>
          <a:p>
            <a:pPr lvl="1">
              <a:buFont typeface="Courier New" charset="0"/>
              <a:buChar char="o"/>
              <a:defRPr/>
            </a:pPr>
            <a:r>
              <a:rPr lang="en-US" altLang="en-US" sz="1600" b="1" dirty="0">
                <a:solidFill>
                  <a:schemeClr val="accent3"/>
                </a:solidFill>
              </a:rPr>
              <a:t>Copies the Carry flag </a:t>
            </a:r>
            <a:r>
              <a:rPr lang="en-US" altLang="en-US" sz="1600" dirty="0"/>
              <a:t>to the </a:t>
            </a:r>
            <a:r>
              <a:rPr lang="en-US" altLang="en-US" sz="1600" b="1" u="sng" dirty="0"/>
              <a:t>most significant bit</a:t>
            </a:r>
          </a:p>
          <a:p>
            <a:pPr lvl="1">
              <a:buFont typeface="Courier New" charset="0"/>
              <a:buChar char="o"/>
              <a:defRPr/>
            </a:pPr>
            <a:r>
              <a:rPr lang="en-US" altLang="en-US" sz="1600" b="1" dirty="0">
                <a:solidFill>
                  <a:schemeClr val="accent3"/>
                </a:solidFill>
              </a:rPr>
              <a:t>Copies the least significant </a:t>
            </a:r>
            <a:r>
              <a:rPr lang="en-US" altLang="en-US" sz="1600" dirty="0"/>
              <a:t>bit to </a:t>
            </a:r>
            <a:r>
              <a:rPr lang="en-US" altLang="en-US" sz="1600" b="1" u="sng" dirty="0">
                <a:solidFill>
                  <a:schemeClr val="tx1"/>
                </a:solidFill>
              </a:rPr>
              <a:t>the Carry flag</a:t>
            </a:r>
          </a:p>
        </p:txBody>
      </p:sp>
      <p:sp>
        <p:nvSpPr>
          <p:cNvPr id="91142" name="Text Box 6"/>
          <p:cNvSpPr txBox="1">
            <a:spLocks noChangeArrowheads="1"/>
          </p:cNvSpPr>
          <p:nvPr/>
        </p:nvSpPr>
        <p:spPr bwMode="auto">
          <a:xfrm>
            <a:off x="1955800" y="4138158"/>
            <a:ext cx="8547100" cy="105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tIns="137160" bIns="137160">
            <a:spAutoFit/>
          </a:bodyPr>
          <a:lstStyle>
            <a:lvl1pPr eaLnBrk="0" hangingPunct="0">
              <a:spcBef>
                <a:spcPct val="20000"/>
              </a:spcBef>
              <a:buClr>
                <a:schemeClr val="tx1"/>
              </a:buClr>
              <a:buChar char="•"/>
              <a:tabLst>
                <a:tab pos="3205163" algn="l"/>
              </a:tabLst>
              <a:defRPr sz="2400">
                <a:solidFill>
                  <a:schemeClr val="tx1"/>
                </a:solidFill>
                <a:latin typeface="Arial" charset="0"/>
              </a:defRPr>
            </a:lvl1pPr>
            <a:lvl2pPr marL="742950" indent="-285750" eaLnBrk="0" hangingPunct="0">
              <a:spcBef>
                <a:spcPct val="20000"/>
              </a:spcBef>
              <a:buClr>
                <a:schemeClr val="tx1"/>
              </a:buClr>
              <a:buChar char="•"/>
              <a:tabLst>
                <a:tab pos="3205163" algn="l"/>
              </a:tabLst>
              <a:defRPr sz="2200">
                <a:solidFill>
                  <a:schemeClr val="tx1"/>
                </a:solidFill>
                <a:latin typeface="Arial" charset="0"/>
              </a:defRPr>
            </a:lvl2pPr>
            <a:lvl3pPr marL="1143000" indent="-228600" eaLnBrk="0" hangingPunct="0">
              <a:spcBef>
                <a:spcPct val="20000"/>
              </a:spcBef>
              <a:buClr>
                <a:schemeClr val="tx1"/>
              </a:buClr>
              <a:buChar char="•"/>
              <a:tabLst>
                <a:tab pos="3205163" algn="l"/>
              </a:tabLst>
              <a:defRPr sz="2000">
                <a:solidFill>
                  <a:schemeClr val="tx1"/>
                </a:solidFill>
                <a:latin typeface="Arial" charset="0"/>
              </a:defRPr>
            </a:lvl3pPr>
            <a:lvl4pPr marL="1600200" indent="-228600" eaLnBrk="0" hangingPunct="0">
              <a:spcBef>
                <a:spcPct val="20000"/>
              </a:spcBef>
              <a:buClr>
                <a:schemeClr val="tx1"/>
              </a:buClr>
              <a:buChar char="–"/>
              <a:tabLst>
                <a:tab pos="3205163"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3205163"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3205163"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3205163"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3205163"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3205163" algn="l"/>
              </a:tabLst>
              <a:defRPr sz="2000">
                <a:solidFill>
                  <a:schemeClr val="tx1"/>
                </a:solidFill>
                <a:latin typeface="Times New Roman" charset="0"/>
              </a:defRPr>
            </a:lvl9pPr>
          </a:lstStyle>
          <a:p>
            <a:pPr eaLnBrk="1" hangingPunct="1">
              <a:lnSpc>
                <a:spcPct val="60000"/>
              </a:lnSpc>
              <a:spcBef>
                <a:spcPct val="50000"/>
              </a:spcBef>
              <a:buClrTx/>
              <a:buNone/>
              <a:defRPr/>
            </a:pPr>
            <a:r>
              <a:rPr lang="en-US" altLang="en-US" sz="1800" dirty="0" err="1">
                <a:solidFill>
                  <a:srgbClr val="C00000"/>
                </a:solidFill>
                <a:latin typeface="+mn-lt"/>
              </a:rPr>
              <a:t>stc</a:t>
            </a:r>
            <a:r>
              <a:rPr lang="en-US" altLang="en-US" sz="1800" dirty="0">
                <a:latin typeface="+mn-lt"/>
              </a:rPr>
              <a:t>	; </a:t>
            </a:r>
            <a:r>
              <a:rPr lang="en-US" altLang="en-US" sz="1800" dirty="0">
                <a:solidFill>
                  <a:srgbClr val="C00000"/>
                </a:solidFill>
                <a:latin typeface="+mn-lt"/>
              </a:rPr>
              <a:t>CF</a:t>
            </a:r>
            <a:r>
              <a:rPr lang="en-US" altLang="en-US" sz="1800" dirty="0">
                <a:latin typeface="+mn-lt"/>
              </a:rPr>
              <a:t> = </a:t>
            </a:r>
            <a:r>
              <a:rPr lang="en-US" altLang="en-US" sz="1800" dirty="0">
                <a:solidFill>
                  <a:srgbClr val="C00000"/>
                </a:solidFill>
                <a:latin typeface="+mn-lt"/>
              </a:rPr>
              <a:t>1</a:t>
            </a:r>
            <a:r>
              <a:rPr lang="en-US" altLang="en-US" sz="1800" dirty="0">
                <a:latin typeface="+mn-lt"/>
              </a:rPr>
              <a:t>  , </a:t>
            </a:r>
            <a:r>
              <a:rPr lang="en-US" sz="1800" dirty="0">
                <a:solidFill>
                  <a:srgbClr val="C00000"/>
                </a:solidFill>
                <a:latin typeface="+mn-lt"/>
              </a:rPr>
              <a:t>STC</a:t>
            </a:r>
            <a:r>
              <a:rPr lang="en-US" sz="1800" dirty="0">
                <a:latin typeface="+mn-lt"/>
              </a:rPr>
              <a:t> to </a:t>
            </a:r>
            <a:r>
              <a:rPr lang="en-US" sz="1800" b="1" dirty="0">
                <a:solidFill>
                  <a:srgbClr val="C00000"/>
                </a:solidFill>
                <a:latin typeface="+mn-lt"/>
              </a:rPr>
              <a:t>set</a:t>
            </a:r>
            <a:r>
              <a:rPr lang="en-US" sz="1800" dirty="0">
                <a:solidFill>
                  <a:srgbClr val="C00000"/>
                </a:solidFill>
                <a:latin typeface="+mn-lt"/>
              </a:rPr>
              <a:t> </a:t>
            </a:r>
            <a:r>
              <a:rPr lang="en-US" sz="1800" dirty="0">
                <a:latin typeface="+mn-lt"/>
              </a:rPr>
              <a:t>the </a:t>
            </a:r>
            <a:r>
              <a:rPr lang="en-US" sz="1800" b="1" dirty="0">
                <a:latin typeface="+mn-lt"/>
              </a:rPr>
              <a:t>Carry flag</a:t>
            </a:r>
            <a:endParaRPr lang="en-US" altLang="en-US" sz="1800" b="1" dirty="0">
              <a:latin typeface="+mn-lt"/>
            </a:endParaRPr>
          </a:p>
          <a:p>
            <a:pPr eaLnBrk="1" hangingPunct="1">
              <a:lnSpc>
                <a:spcPct val="60000"/>
              </a:lnSpc>
              <a:spcBef>
                <a:spcPct val="50000"/>
              </a:spcBef>
              <a:buClrTx/>
              <a:buFontTx/>
              <a:buNone/>
              <a:defRPr/>
            </a:pPr>
            <a:r>
              <a:rPr lang="en-US" altLang="en-US" sz="1800" dirty="0" err="1">
                <a:latin typeface="+mn-lt"/>
              </a:rPr>
              <a:t>mov</a:t>
            </a:r>
            <a:r>
              <a:rPr lang="en-US" altLang="en-US" sz="1800" dirty="0">
                <a:latin typeface="+mn-lt"/>
              </a:rPr>
              <a:t> ah,10h	; </a:t>
            </a:r>
            <a:r>
              <a:rPr lang="en-US" altLang="en-US" sz="1800" dirty="0">
                <a:solidFill>
                  <a:srgbClr val="C00000"/>
                </a:solidFill>
                <a:latin typeface="+mn-lt"/>
              </a:rPr>
              <a:t>CF</a:t>
            </a:r>
            <a:r>
              <a:rPr lang="en-US" altLang="en-US" sz="1800" dirty="0">
                <a:latin typeface="+mn-lt"/>
              </a:rPr>
              <a:t> = </a:t>
            </a:r>
            <a:r>
              <a:rPr lang="en-US" altLang="en-US" sz="1800" dirty="0">
                <a:solidFill>
                  <a:srgbClr val="C00000"/>
                </a:solidFill>
                <a:latin typeface="+mn-lt"/>
              </a:rPr>
              <a:t>1</a:t>
            </a:r>
            <a:r>
              <a:rPr lang="en-US" altLang="en-US" sz="1800" dirty="0">
                <a:latin typeface="+mn-lt"/>
              </a:rPr>
              <a:t> </a:t>
            </a:r>
            <a:r>
              <a:rPr lang="en-US" altLang="en-US" sz="1800" dirty="0"/>
              <a:t>, AH = </a:t>
            </a:r>
            <a:r>
              <a:rPr lang="en-US" altLang="en-US" sz="1800" dirty="0">
                <a:latin typeface="+mn-lt"/>
              </a:rPr>
              <a:t>00010000b</a:t>
            </a:r>
          </a:p>
          <a:p>
            <a:pPr eaLnBrk="1" hangingPunct="1">
              <a:lnSpc>
                <a:spcPct val="60000"/>
              </a:lnSpc>
              <a:spcBef>
                <a:spcPct val="50000"/>
              </a:spcBef>
              <a:buClrTx/>
              <a:buFontTx/>
              <a:buNone/>
              <a:defRPr/>
            </a:pPr>
            <a:r>
              <a:rPr lang="en-US" altLang="en-US" sz="1800" dirty="0" err="1">
                <a:solidFill>
                  <a:schemeClr val="accent3"/>
                </a:solidFill>
                <a:latin typeface="+mn-lt"/>
              </a:rPr>
              <a:t>rcr</a:t>
            </a:r>
            <a:r>
              <a:rPr lang="en-US" altLang="en-US" sz="1800" dirty="0">
                <a:solidFill>
                  <a:schemeClr val="accent3"/>
                </a:solidFill>
                <a:latin typeface="+mn-lt"/>
              </a:rPr>
              <a:t> </a:t>
            </a:r>
            <a:r>
              <a:rPr lang="en-US" altLang="en-US" sz="1800" dirty="0">
                <a:latin typeface="+mn-lt"/>
              </a:rPr>
              <a:t>ah,1	; </a:t>
            </a:r>
            <a:r>
              <a:rPr lang="en-US" altLang="en-US" sz="1800" dirty="0">
                <a:solidFill>
                  <a:srgbClr val="C00000"/>
                </a:solidFill>
                <a:latin typeface="+mn-lt"/>
              </a:rPr>
              <a:t>CF</a:t>
            </a:r>
            <a:r>
              <a:rPr lang="en-US" altLang="en-US" sz="1800" dirty="0">
                <a:latin typeface="+mn-lt"/>
              </a:rPr>
              <a:t> = </a:t>
            </a:r>
            <a:r>
              <a:rPr lang="en-US" altLang="en-US" sz="1800" dirty="0">
                <a:solidFill>
                  <a:srgbClr val="C00000"/>
                </a:solidFill>
                <a:latin typeface="+mn-lt"/>
              </a:rPr>
              <a:t>0</a:t>
            </a:r>
            <a:r>
              <a:rPr lang="en-US" altLang="en-US" sz="1800" dirty="0">
                <a:latin typeface="+mn-lt"/>
              </a:rPr>
              <a:t> </a:t>
            </a:r>
            <a:r>
              <a:rPr lang="en-US" altLang="en-US" sz="1800" dirty="0"/>
              <a:t>, AH = </a:t>
            </a:r>
            <a:r>
              <a:rPr lang="en-US" altLang="en-US" sz="1800" dirty="0">
                <a:latin typeface="+mn-lt"/>
              </a:rPr>
              <a:t>10001000b</a:t>
            </a:r>
          </a:p>
        </p:txBody>
      </p:sp>
      <p:graphicFrame>
        <p:nvGraphicFramePr>
          <p:cNvPr id="29702" name="Object 8"/>
          <p:cNvGraphicFramePr>
            <a:graphicFrameLocks noChangeAspect="1"/>
          </p:cNvGraphicFramePr>
          <p:nvPr>
            <p:extLst>
              <p:ext uri="{D42A27DB-BD31-4B8C-83A1-F6EECF244321}">
                <p14:modId xmlns:p14="http://schemas.microsoft.com/office/powerpoint/2010/main" val="39187385"/>
              </p:ext>
            </p:extLst>
          </p:nvPr>
        </p:nvGraphicFramePr>
        <p:xfrm>
          <a:off x="2933700" y="2874929"/>
          <a:ext cx="4978400" cy="978915"/>
        </p:xfrm>
        <a:graphic>
          <a:graphicData uri="http://schemas.openxmlformats.org/presentationml/2006/ole">
            <mc:AlternateContent xmlns:mc="http://schemas.openxmlformats.org/markup-compatibility/2006">
              <mc:Choice xmlns:v="urn:schemas-microsoft-com:vml" Requires="v">
                <p:oleObj spid="_x0000_s79507" name="VISIO" r:id="rId3" imgW="3604349" imgH="727260" progId="Visio.Drawing.6">
                  <p:embed/>
                </p:oleObj>
              </mc:Choice>
              <mc:Fallback>
                <p:oleObj name="VISIO" r:id="rId3" imgW="3604349" imgH="72726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2817"/>
                      <a:stretch>
                        <a:fillRect/>
                      </a:stretch>
                    </p:blipFill>
                    <p:spPr bwMode="auto">
                      <a:xfrm>
                        <a:off x="2933700" y="2874929"/>
                        <a:ext cx="4978400" cy="978915"/>
                      </a:xfrm>
                      <a:prstGeom prst="rect">
                        <a:avLst/>
                      </a:prstGeom>
                      <a:noFill/>
                      <a:ln>
                        <a:noFill/>
                      </a:ln>
                      <a:effectLst/>
                    </p:spPr>
                  </p:pic>
                </p:oleObj>
              </mc:Fallback>
            </mc:AlternateContent>
          </a:graphicData>
        </a:graphic>
      </p:graphicFrame>
      <p:sp>
        <p:nvSpPr>
          <p:cNvPr id="7" name="TextBox 6"/>
          <p:cNvSpPr txBox="1"/>
          <p:nvPr/>
        </p:nvSpPr>
        <p:spPr>
          <a:xfrm>
            <a:off x="7047110" y="2831798"/>
            <a:ext cx="936493" cy="946222"/>
          </a:xfrm>
          <a:prstGeom prst="rect">
            <a:avLst/>
          </a:prstGeom>
          <a:noFill/>
          <a:ln>
            <a:solidFill>
              <a:srgbClr val="FF0000"/>
            </a:solidFill>
          </a:ln>
        </p:spPr>
        <p:txBody>
          <a:bodyPr wrap="square" rtlCol="0">
            <a:spAutoFit/>
          </a:bodyPr>
          <a:lstStyle/>
          <a:p>
            <a:endParaRPr lang="en-US"/>
          </a:p>
        </p:txBody>
      </p:sp>
      <p:sp>
        <p:nvSpPr>
          <p:cNvPr id="8" name="TextBox 7"/>
          <p:cNvSpPr txBox="1"/>
          <p:nvPr/>
        </p:nvSpPr>
        <p:spPr>
          <a:xfrm>
            <a:off x="3088021" y="3061849"/>
            <a:ext cx="773961" cy="534118"/>
          </a:xfrm>
          <a:prstGeom prst="rect">
            <a:avLst/>
          </a:prstGeom>
          <a:noFill/>
          <a:ln>
            <a:solidFill>
              <a:srgbClr val="FF0000"/>
            </a:solidFill>
          </a:ln>
        </p:spPr>
        <p:txBody>
          <a:bodyPr wrap="square" rtlCol="0">
            <a:spAutoFit/>
          </a:bodyPr>
          <a:lstStyle/>
          <a:p>
            <a:endParaRPr lang="en-US"/>
          </a:p>
        </p:txBody>
      </p:sp>
    </p:spTree>
    <p:extLst>
      <p:ext uri="{BB962C8B-B14F-4D97-AF65-F5344CB8AC3E}">
        <p14:creationId xmlns:p14="http://schemas.microsoft.com/office/powerpoint/2010/main" val="528509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Slide Number Placeholder 3"/>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06D7D08C-9015-AD4C-B32B-BD54E908D7E5}" type="slidenum">
              <a:rPr lang="en-US" altLang="en-US" sz="1600">
                <a:latin typeface="Times New Roman" charset="0"/>
              </a:rPr>
              <a:pPr eaLnBrk="1" hangingPunct="1">
                <a:spcBef>
                  <a:spcPct val="0"/>
                </a:spcBef>
                <a:buClrTx/>
                <a:buFontTx/>
                <a:buNone/>
                <a:defRPr/>
              </a:pPr>
              <a:t>40</a:t>
            </a:fld>
            <a:endParaRPr lang="en-US" altLang="en-US" sz="1600">
              <a:latin typeface="Times New Roman" charset="0"/>
            </a:endParaRPr>
          </a:p>
        </p:txBody>
      </p:sp>
      <p:sp>
        <p:nvSpPr>
          <p:cNvPr id="145410" name="Rectangle 1026"/>
          <p:cNvSpPr>
            <a:spLocks noGrp="1" noChangeArrowheads="1"/>
          </p:cNvSpPr>
          <p:nvPr>
            <p:ph type="title"/>
          </p:nvPr>
        </p:nvSpPr>
        <p:spPr/>
        <p:txBody>
          <a:bodyPr>
            <a:normAutofit/>
          </a:bodyPr>
          <a:lstStyle/>
          <a:p>
            <a:pPr eaLnBrk="1" hangingPunct="1">
              <a:defRPr/>
            </a:pPr>
            <a:r>
              <a:rPr lang="en-US" altLang="en-US" sz="4000" b="1">
                <a:solidFill>
                  <a:schemeClr val="accent3"/>
                </a:solidFill>
              </a:rPr>
              <a:t>Application</a:t>
            </a:r>
            <a:endParaRPr lang="en-US" altLang="en-US" sz="4000" b="1" dirty="0">
              <a:solidFill>
                <a:schemeClr val="accent3"/>
              </a:solidFill>
            </a:endParaRPr>
          </a:p>
        </p:txBody>
      </p:sp>
      <p:sp>
        <p:nvSpPr>
          <p:cNvPr id="18437" name="Text Box 1027"/>
          <p:cNvSpPr txBox="1">
            <a:spLocks noChangeArrowheads="1"/>
          </p:cNvSpPr>
          <p:nvPr/>
        </p:nvSpPr>
        <p:spPr bwMode="auto">
          <a:xfrm>
            <a:off x="1816940" y="2417462"/>
            <a:ext cx="5943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3657600" algn="l"/>
                <a:tab pos="4114800"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3657600" algn="l"/>
                <a:tab pos="4114800"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3657600" algn="l"/>
                <a:tab pos="4114800"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3657600" algn="l"/>
                <a:tab pos="4114800"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3657600" algn="l"/>
                <a:tab pos="4114800"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1800" dirty="0" err="1">
                <a:solidFill>
                  <a:srgbClr val="C00000"/>
                </a:solidFill>
                <a:latin typeface="+mn-lt"/>
              </a:rPr>
              <a:t>stc</a:t>
            </a:r>
            <a:endParaRPr lang="en-US" altLang="en-US" sz="1800" dirty="0">
              <a:solidFill>
                <a:srgbClr val="C00000"/>
              </a:solidFill>
              <a:latin typeface="+mn-lt"/>
            </a:endParaRPr>
          </a:p>
          <a:p>
            <a:pPr eaLnBrk="1" hangingPunct="1">
              <a:lnSpc>
                <a:spcPct val="50000"/>
              </a:lnSpc>
              <a:spcBef>
                <a:spcPct val="50000"/>
              </a:spcBef>
              <a:buClrTx/>
              <a:buFontTx/>
              <a:buNone/>
              <a:defRPr/>
            </a:pPr>
            <a:r>
              <a:rPr lang="en-US" altLang="en-US" sz="1800" dirty="0" err="1">
                <a:latin typeface="+mn-lt"/>
              </a:rPr>
              <a:t>mov</a:t>
            </a:r>
            <a:r>
              <a:rPr lang="en-US" altLang="en-US" sz="1800" dirty="0">
                <a:latin typeface="+mn-lt"/>
              </a:rPr>
              <a:t> al,6Bh</a:t>
            </a:r>
          </a:p>
          <a:p>
            <a:pPr eaLnBrk="1" hangingPunct="1">
              <a:lnSpc>
                <a:spcPct val="50000"/>
              </a:lnSpc>
              <a:spcBef>
                <a:spcPct val="50000"/>
              </a:spcBef>
              <a:buClrTx/>
              <a:buFontTx/>
              <a:buNone/>
              <a:defRPr/>
            </a:pPr>
            <a:r>
              <a:rPr lang="en-US" altLang="en-US" sz="1800" dirty="0" err="1">
                <a:solidFill>
                  <a:schemeClr val="accent3"/>
                </a:solidFill>
                <a:latin typeface="+mn-lt"/>
              </a:rPr>
              <a:t>rcr</a:t>
            </a:r>
            <a:r>
              <a:rPr lang="en-US" altLang="en-US" sz="1800" dirty="0">
                <a:solidFill>
                  <a:schemeClr val="accent3"/>
                </a:solidFill>
                <a:latin typeface="+mn-lt"/>
              </a:rPr>
              <a:t> </a:t>
            </a:r>
            <a:r>
              <a:rPr lang="en-US" altLang="en-US" sz="1800" dirty="0">
                <a:latin typeface="+mn-lt"/>
              </a:rPr>
              <a:t>al,1	a.</a:t>
            </a:r>
          </a:p>
          <a:p>
            <a:pPr eaLnBrk="1" hangingPunct="1">
              <a:lnSpc>
                <a:spcPct val="50000"/>
              </a:lnSpc>
              <a:spcBef>
                <a:spcPct val="50000"/>
              </a:spcBef>
              <a:buClrTx/>
              <a:buFontTx/>
              <a:buNone/>
              <a:defRPr/>
            </a:pPr>
            <a:r>
              <a:rPr lang="en-US" altLang="en-US" sz="1800" dirty="0" err="1">
                <a:solidFill>
                  <a:schemeClr val="accent3"/>
                </a:solidFill>
                <a:latin typeface="+mn-lt"/>
              </a:rPr>
              <a:t>rcl</a:t>
            </a:r>
            <a:r>
              <a:rPr lang="en-US" altLang="en-US" sz="1800" dirty="0">
                <a:solidFill>
                  <a:schemeClr val="accent3"/>
                </a:solidFill>
                <a:latin typeface="+mn-lt"/>
              </a:rPr>
              <a:t> </a:t>
            </a:r>
            <a:r>
              <a:rPr lang="en-US" altLang="en-US" sz="1800" dirty="0">
                <a:latin typeface="+mn-lt"/>
              </a:rPr>
              <a:t>al,3	b.</a:t>
            </a:r>
          </a:p>
          <a:p>
            <a:pPr eaLnBrk="1" hangingPunct="1">
              <a:lnSpc>
                <a:spcPct val="50000"/>
              </a:lnSpc>
              <a:spcBef>
                <a:spcPct val="50000"/>
              </a:spcBef>
              <a:buClrTx/>
              <a:buFontTx/>
              <a:buNone/>
              <a:defRPr/>
            </a:pPr>
            <a:endParaRPr lang="en-US" altLang="en-US" sz="1800" dirty="0">
              <a:latin typeface="+mn-lt"/>
            </a:endParaRPr>
          </a:p>
        </p:txBody>
      </p:sp>
      <p:sp>
        <p:nvSpPr>
          <p:cNvPr id="18438" name="Text Box 1028"/>
          <p:cNvSpPr txBox="1">
            <a:spLocks noChangeArrowheads="1"/>
          </p:cNvSpPr>
          <p:nvPr/>
        </p:nvSpPr>
        <p:spPr bwMode="auto">
          <a:xfrm>
            <a:off x="1283540" y="1773873"/>
            <a:ext cx="7239000"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marL="342900" indent="-342900" eaLnBrk="1" hangingPunct="1">
              <a:spcBef>
                <a:spcPct val="50000"/>
              </a:spcBef>
              <a:buClrTx/>
              <a:buFont typeface="Arial" charset="0"/>
              <a:buChar char="•"/>
              <a:defRPr/>
            </a:pPr>
            <a:r>
              <a:rPr lang="en-US" altLang="en-US" sz="2100" dirty="0">
                <a:latin typeface="+mn-lt"/>
              </a:rPr>
              <a:t>Indicate the hexadecimal value of AL after each rotation:</a:t>
            </a:r>
          </a:p>
        </p:txBody>
      </p:sp>
      <p:sp>
        <p:nvSpPr>
          <p:cNvPr id="145413" name="Text Box 1029"/>
          <p:cNvSpPr txBox="1">
            <a:spLocks noChangeArrowheads="1"/>
          </p:cNvSpPr>
          <p:nvPr/>
        </p:nvSpPr>
        <p:spPr bwMode="auto">
          <a:xfrm>
            <a:off x="6032500" y="2426882"/>
            <a:ext cx="31242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3657600" algn="l"/>
                <a:tab pos="4114800"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3657600" algn="l"/>
                <a:tab pos="4114800"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3657600" algn="l"/>
                <a:tab pos="4114800"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3657600" algn="l"/>
                <a:tab pos="4114800"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3657600" algn="l"/>
                <a:tab pos="4114800"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9pPr>
          </a:lstStyle>
          <a:p>
            <a:pPr eaLnBrk="1" hangingPunct="1">
              <a:lnSpc>
                <a:spcPct val="50000"/>
              </a:lnSpc>
              <a:spcBef>
                <a:spcPct val="50000"/>
              </a:spcBef>
              <a:buClrTx/>
              <a:buFontTx/>
              <a:buNone/>
              <a:defRPr/>
            </a:pPr>
            <a:endParaRPr lang="en-US" altLang="en-US" sz="1800">
              <a:latin typeface="+mn-lt"/>
            </a:endParaRPr>
          </a:p>
          <a:p>
            <a:pPr eaLnBrk="1" hangingPunct="1">
              <a:lnSpc>
                <a:spcPct val="50000"/>
              </a:lnSpc>
              <a:spcBef>
                <a:spcPct val="50000"/>
              </a:spcBef>
              <a:buClrTx/>
              <a:buFontTx/>
              <a:buNone/>
              <a:defRPr/>
            </a:pPr>
            <a:endParaRPr lang="en-US" altLang="en-US" sz="1800" dirty="0">
              <a:solidFill>
                <a:schemeClr val="tx2"/>
              </a:solidFill>
              <a:latin typeface="+mn-lt"/>
            </a:endParaRPr>
          </a:p>
          <a:p>
            <a:pPr eaLnBrk="1" hangingPunct="1">
              <a:lnSpc>
                <a:spcPct val="50000"/>
              </a:lnSpc>
              <a:spcBef>
                <a:spcPct val="50000"/>
              </a:spcBef>
              <a:buClrTx/>
              <a:buFontTx/>
              <a:buNone/>
              <a:defRPr/>
            </a:pPr>
            <a:r>
              <a:rPr lang="en-US" altLang="en-US" sz="1800" dirty="0">
                <a:solidFill>
                  <a:schemeClr val="tx2"/>
                </a:solidFill>
                <a:latin typeface="+mn-lt"/>
              </a:rPr>
              <a:t>B5h</a:t>
            </a:r>
          </a:p>
          <a:p>
            <a:pPr eaLnBrk="1" hangingPunct="1">
              <a:lnSpc>
                <a:spcPct val="50000"/>
              </a:lnSpc>
              <a:spcBef>
                <a:spcPct val="50000"/>
              </a:spcBef>
              <a:buClrTx/>
              <a:buFontTx/>
              <a:buNone/>
              <a:defRPr/>
            </a:pPr>
            <a:r>
              <a:rPr lang="en-US" altLang="en-US" sz="1800" dirty="0" err="1">
                <a:solidFill>
                  <a:schemeClr val="tx2"/>
                </a:solidFill>
                <a:latin typeface="+mn-lt"/>
              </a:rPr>
              <a:t>AEh</a:t>
            </a:r>
            <a:endParaRPr lang="en-US" altLang="en-US" sz="1800" dirty="0">
              <a:solidFill>
                <a:schemeClr val="tx2"/>
              </a:solidFill>
              <a:latin typeface="+mn-lt"/>
            </a:endParaRPr>
          </a:p>
          <a:p>
            <a:pPr eaLnBrk="1" hangingPunct="1">
              <a:lnSpc>
                <a:spcPct val="50000"/>
              </a:lnSpc>
              <a:spcBef>
                <a:spcPct val="50000"/>
              </a:spcBef>
              <a:buClrTx/>
              <a:buFontTx/>
              <a:buNone/>
              <a:defRPr/>
            </a:pPr>
            <a:endParaRPr lang="en-US" altLang="en-US" sz="1800" dirty="0">
              <a:solidFill>
                <a:schemeClr val="tx2"/>
              </a:solidFill>
              <a:latin typeface="+mn-lt"/>
            </a:endParaRPr>
          </a:p>
        </p:txBody>
      </p:sp>
    </p:spTree>
    <p:extLst>
      <p:ext uri="{BB962C8B-B14F-4D97-AF65-F5344CB8AC3E}">
        <p14:creationId xmlns:p14="http://schemas.microsoft.com/office/powerpoint/2010/main" val="674617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154CA4AA-7CA0-E745-94B4-4344D2E8D57B}" type="slidenum">
              <a:rPr lang="en-US" altLang="en-US" sz="1600">
                <a:latin typeface="Times New Roman" charset="0"/>
              </a:rPr>
              <a:pPr eaLnBrk="1" hangingPunct="1">
                <a:spcBef>
                  <a:spcPct val="0"/>
                </a:spcBef>
                <a:buClrTx/>
                <a:buFontTx/>
                <a:buNone/>
                <a:defRPr/>
              </a:pPr>
              <a:t>5</a:t>
            </a:fld>
            <a:endParaRPr lang="en-US" altLang="en-US" sz="1600">
              <a:latin typeface="Times New Roman" charset="0"/>
            </a:endParaRPr>
          </a:p>
        </p:txBody>
      </p:sp>
      <p:sp>
        <p:nvSpPr>
          <p:cNvPr id="78850"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Shift</a:t>
            </a:r>
            <a:r>
              <a:rPr lang="en-US" altLang="en-US" sz="4000" dirty="0">
                <a:solidFill>
                  <a:schemeClr val="accent3"/>
                </a:solidFill>
              </a:rPr>
              <a:t> </a:t>
            </a:r>
            <a:r>
              <a:rPr lang="en-US" altLang="en-US" sz="4000" dirty="0"/>
              <a:t>and </a:t>
            </a:r>
            <a:r>
              <a:rPr lang="en-US" altLang="en-US" sz="4000" b="1" dirty="0">
                <a:solidFill>
                  <a:schemeClr val="accent3"/>
                </a:solidFill>
              </a:rPr>
              <a:t>Rotate</a:t>
            </a:r>
            <a:r>
              <a:rPr lang="en-US" altLang="en-US" sz="4000" dirty="0"/>
              <a:t> Instructions</a:t>
            </a:r>
          </a:p>
        </p:txBody>
      </p:sp>
      <p:sp>
        <p:nvSpPr>
          <p:cNvPr id="5125" name="Rectangle 3"/>
          <p:cNvSpPr>
            <a:spLocks noGrp="1" noChangeArrowheads="1"/>
          </p:cNvSpPr>
          <p:nvPr>
            <p:ph type="body" idx="1"/>
          </p:nvPr>
        </p:nvSpPr>
        <p:spPr>
          <a:xfrm>
            <a:off x="1382843" y="1969957"/>
            <a:ext cx="6400800" cy="3657600"/>
          </a:xfrm>
        </p:spPr>
        <p:txBody>
          <a:bodyPr/>
          <a:lstStyle/>
          <a:p>
            <a:pPr eaLnBrk="1" hangingPunct="1">
              <a:buFont typeface="Arial" charset="0"/>
              <a:buChar char="•"/>
              <a:defRPr/>
            </a:pPr>
            <a:r>
              <a:rPr lang="en-US" altLang="en-US" b="1" dirty="0"/>
              <a:t> Logical vs Arithmetic Shifts</a:t>
            </a:r>
          </a:p>
          <a:p>
            <a:pPr eaLnBrk="1" hangingPunct="1">
              <a:buFont typeface="Arial" charset="0"/>
              <a:buChar char="•"/>
              <a:defRPr/>
            </a:pPr>
            <a:r>
              <a:rPr lang="en-US" altLang="en-US" dirty="0"/>
              <a:t> SHL Instruction </a:t>
            </a:r>
          </a:p>
          <a:p>
            <a:pPr eaLnBrk="1" hangingPunct="1">
              <a:buFont typeface="Arial" charset="0"/>
              <a:buChar char="•"/>
              <a:defRPr/>
            </a:pPr>
            <a:r>
              <a:rPr lang="en-US" altLang="en-US" dirty="0"/>
              <a:t> SHR Instruction </a:t>
            </a:r>
          </a:p>
          <a:p>
            <a:pPr eaLnBrk="1" hangingPunct="1">
              <a:buFont typeface="Arial" charset="0"/>
              <a:buChar char="•"/>
              <a:defRPr/>
            </a:pPr>
            <a:r>
              <a:rPr lang="en-US" altLang="en-US" dirty="0"/>
              <a:t> SAL and SAR Instructions </a:t>
            </a:r>
          </a:p>
          <a:p>
            <a:pPr eaLnBrk="1" hangingPunct="1">
              <a:buFont typeface="Arial" charset="0"/>
              <a:buChar char="•"/>
              <a:defRPr/>
            </a:pPr>
            <a:r>
              <a:rPr lang="en-US" altLang="en-US" dirty="0"/>
              <a:t> ROL Instruction </a:t>
            </a:r>
          </a:p>
          <a:p>
            <a:pPr eaLnBrk="1" hangingPunct="1">
              <a:buFont typeface="Arial" charset="0"/>
              <a:buChar char="•"/>
              <a:defRPr/>
            </a:pPr>
            <a:r>
              <a:rPr lang="en-US" altLang="en-US" dirty="0"/>
              <a:t> ROR Instruction </a:t>
            </a:r>
          </a:p>
          <a:p>
            <a:pPr eaLnBrk="1" hangingPunct="1">
              <a:buFont typeface="Arial" charset="0"/>
              <a:buChar char="•"/>
              <a:defRPr/>
            </a:pPr>
            <a:r>
              <a:rPr lang="en-US" altLang="en-US" dirty="0"/>
              <a:t> RCL and RCR Instructions </a:t>
            </a:r>
          </a:p>
          <a:p>
            <a:pPr eaLnBrk="1" hangingPunct="1">
              <a:buFont typeface="Arial" charset="0"/>
              <a:buChar char="•"/>
              <a:defRPr/>
            </a:pPr>
            <a:r>
              <a:rPr lang="en-US" altLang="en-US" dirty="0"/>
              <a:t> SHLD/SHRD Instructions</a:t>
            </a:r>
          </a:p>
        </p:txBody>
      </p:sp>
    </p:spTree>
    <p:extLst>
      <p:ext uri="{BB962C8B-B14F-4D97-AF65-F5344CB8AC3E}">
        <p14:creationId xmlns:p14="http://schemas.microsoft.com/office/powerpoint/2010/main" val="17902210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154CA4AA-7CA0-E745-94B4-4344D2E8D57B}" type="slidenum">
              <a:rPr lang="en-US" altLang="en-US" sz="1600">
                <a:latin typeface="Times New Roman" charset="0"/>
              </a:rPr>
              <a:pPr eaLnBrk="1" hangingPunct="1">
                <a:spcBef>
                  <a:spcPct val="0"/>
                </a:spcBef>
                <a:buClrTx/>
                <a:buFontTx/>
                <a:buNone/>
                <a:defRPr/>
              </a:pPr>
              <a:t>41</a:t>
            </a:fld>
            <a:endParaRPr lang="en-US" altLang="en-US" sz="1600">
              <a:latin typeface="Times New Roman" charset="0"/>
            </a:endParaRPr>
          </a:p>
        </p:txBody>
      </p:sp>
      <p:sp>
        <p:nvSpPr>
          <p:cNvPr id="78850"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Shift</a:t>
            </a:r>
            <a:r>
              <a:rPr lang="en-US" altLang="en-US" sz="4000" dirty="0">
                <a:solidFill>
                  <a:schemeClr val="accent3"/>
                </a:solidFill>
              </a:rPr>
              <a:t> </a:t>
            </a:r>
            <a:r>
              <a:rPr lang="en-US" altLang="en-US" sz="4000" dirty="0"/>
              <a:t>and </a:t>
            </a:r>
            <a:r>
              <a:rPr lang="en-US" altLang="en-US" sz="4000" b="1" dirty="0">
                <a:solidFill>
                  <a:schemeClr val="accent3"/>
                </a:solidFill>
              </a:rPr>
              <a:t>Rotate</a:t>
            </a:r>
            <a:r>
              <a:rPr lang="en-US" altLang="en-US" sz="4000" dirty="0"/>
              <a:t> Instructions</a:t>
            </a:r>
          </a:p>
        </p:txBody>
      </p:sp>
      <p:sp>
        <p:nvSpPr>
          <p:cNvPr id="5125" name="Rectangle 3"/>
          <p:cNvSpPr>
            <a:spLocks noGrp="1" noChangeArrowheads="1"/>
          </p:cNvSpPr>
          <p:nvPr>
            <p:ph type="body" idx="1"/>
          </p:nvPr>
        </p:nvSpPr>
        <p:spPr>
          <a:xfrm>
            <a:off x="1382843" y="1969957"/>
            <a:ext cx="6400800" cy="3657600"/>
          </a:xfrm>
        </p:spPr>
        <p:txBody>
          <a:bodyPr/>
          <a:lstStyle/>
          <a:p>
            <a:pPr eaLnBrk="1" hangingPunct="1">
              <a:buFont typeface="Arial" charset="0"/>
              <a:buChar char="•"/>
              <a:defRPr/>
            </a:pPr>
            <a:r>
              <a:rPr lang="en-US" altLang="en-US" dirty="0"/>
              <a:t> Logical vs Arithmetic Shifts</a:t>
            </a:r>
          </a:p>
          <a:p>
            <a:pPr eaLnBrk="1" hangingPunct="1">
              <a:buFont typeface="Arial" charset="0"/>
              <a:buChar char="•"/>
              <a:defRPr/>
            </a:pPr>
            <a:r>
              <a:rPr lang="en-US" altLang="en-US" dirty="0"/>
              <a:t> SHL Instruction </a:t>
            </a:r>
          </a:p>
          <a:p>
            <a:pPr eaLnBrk="1" hangingPunct="1">
              <a:buFont typeface="Arial" charset="0"/>
              <a:buChar char="•"/>
              <a:defRPr/>
            </a:pPr>
            <a:r>
              <a:rPr lang="en-US" altLang="en-US" dirty="0"/>
              <a:t> SHR Instruction </a:t>
            </a:r>
          </a:p>
          <a:p>
            <a:pPr eaLnBrk="1" hangingPunct="1">
              <a:buFont typeface="Arial" charset="0"/>
              <a:buChar char="•"/>
              <a:defRPr/>
            </a:pPr>
            <a:r>
              <a:rPr lang="en-US" altLang="en-US" dirty="0"/>
              <a:t> SAL and SAR Instructions </a:t>
            </a:r>
          </a:p>
          <a:p>
            <a:pPr eaLnBrk="1" hangingPunct="1">
              <a:buFont typeface="Arial" charset="0"/>
              <a:buChar char="•"/>
              <a:defRPr/>
            </a:pPr>
            <a:r>
              <a:rPr lang="en-US" altLang="en-US" dirty="0"/>
              <a:t> ROL Instruction </a:t>
            </a:r>
          </a:p>
          <a:p>
            <a:pPr eaLnBrk="1" hangingPunct="1">
              <a:buFont typeface="Arial" charset="0"/>
              <a:buChar char="•"/>
              <a:defRPr/>
            </a:pPr>
            <a:r>
              <a:rPr lang="en-US" altLang="en-US" dirty="0"/>
              <a:t> ROR Instruction </a:t>
            </a:r>
          </a:p>
          <a:p>
            <a:pPr eaLnBrk="1" hangingPunct="1">
              <a:buFont typeface="Arial" charset="0"/>
              <a:buChar char="•"/>
              <a:defRPr/>
            </a:pPr>
            <a:r>
              <a:rPr lang="en-US" altLang="en-US" dirty="0"/>
              <a:t> RCL and RCR Instructions </a:t>
            </a:r>
          </a:p>
          <a:p>
            <a:pPr eaLnBrk="1" hangingPunct="1">
              <a:buFont typeface="Arial" charset="0"/>
              <a:buChar char="•"/>
              <a:defRPr/>
            </a:pPr>
            <a:r>
              <a:rPr lang="en-US" altLang="en-US" b="1" dirty="0"/>
              <a:t> SHLD/SHRD Instructions: </a:t>
            </a:r>
            <a:r>
              <a:rPr lang="en-US" altLang="en-US" b="1" dirty="0">
                <a:solidFill>
                  <a:srgbClr val="C00000"/>
                </a:solidFill>
              </a:rPr>
              <a:t>See the book</a:t>
            </a:r>
          </a:p>
        </p:txBody>
      </p:sp>
      <p:pic>
        <p:nvPicPr>
          <p:cNvPr id="5" name="Picture 4"/>
          <p:cNvPicPr>
            <a:picLocks noChangeAspect="1"/>
          </p:cNvPicPr>
          <p:nvPr/>
        </p:nvPicPr>
        <p:blipFill>
          <a:blip r:embed="rId2"/>
          <a:stretch>
            <a:fillRect/>
          </a:stretch>
        </p:blipFill>
        <p:spPr>
          <a:xfrm>
            <a:off x="7035800" y="2466342"/>
            <a:ext cx="3476364" cy="3393812"/>
          </a:xfrm>
          <a:prstGeom prst="rect">
            <a:avLst/>
          </a:prstGeom>
        </p:spPr>
      </p:pic>
      <p:sp>
        <p:nvSpPr>
          <p:cNvPr id="6" name="TextBox 5"/>
          <p:cNvSpPr txBox="1"/>
          <p:nvPr/>
        </p:nvSpPr>
        <p:spPr>
          <a:xfrm>
            <a:off x="7051685" y="5062691"/>
            <a:ext cx="3435079" cy="626648"/>
          </a:xfrm>
          <a:prstGeom prst="rect">
            <a:avLst/>
          </a:prstGeom>
          <a:noFill/>
          <a:ln>
            <a:solidFill>
              <a:srgbClr val="FF0000"/>
            </a:solidFill>
          </a:ln>
        </p:spPr>
        <p:txBody>
          <a:bodyPr wrap="square" rtlCol="0">
            <a:spAutoFit/>
          </a:bodyPr>
          <a:lstStyle/>
          <a:p>
            <a:endParaRPr lang="en-US"/>
          </a:p>
        </p:txBody>
      </p:sp>
    </p:spTree>
    <p:extLst>
      <p:ext uri="{BB962C8B-B14F-4D97-AF65-F5344CB8AC3E}">
        <p14:creationId xmlns:p14="http://schemas.microsoft.com/office/powerpoint/2010/main" val="15556242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b="1" dirty="0"/>
              <a:t>Outline</a:t>
            </a:r>
          </a:p>
        </p:txBody>
      </p:sp>
      <p:sp>
        <p:nvSpPr>
          <p:cNvPr id="6" name="Slide Number Placeholder 5"/>
          <p:cNvSpPr>
            <a:spLocks noGrp="1"/>
          </p:cNvSpPr>
          <p:nvPr>
            <p:ph type="sldNum" sz="quarter" idx="12"/>
          </p:nvPr>
        </p:nvSpPr>
        <p:spPr>
          <a:xfrm>
            <a:off x="5223527" y="6369845"/>
            <a:ext cx="1312025" cy="365125"/>
          </a:xfrm>
        </p:spPr>
        <p:txBody>
          <a:bodyPr/>
          <a:lstStyle/>
          <a:p>
            <a:pPr algn="ctr"/>
            <a:fld id="{755F7E7C-0370-0947-BF7A-78A4B49FB1FE}" type="slidenum">
              <a:rPr lang="en-US" sz="1600" smtClean="0">
                <a:solidFill>
                  <a:schemeClr val="tx1"/>
                </a:solidFill>
              </a:rPr>
              <a:pPr algn="ctr"/>
              <a:t>42</a:t>
            </a:fld>
            <a:endParaRPr lang="en-US" sz="1600">
              <a:solidFill>
                <a:schemeClr val="tx1"/>
              </a:solidFill>
            </a:endParaRPr>
          </a:p>
        </p:txBody>
      </p:sp>
      <p:sp>
        <p:nvSpPr>
          <p:cNvPr id="5" name="Rectangle 3"/>
          <p:cNvSpPr txBox="1">
            <a:spLocks noChangeArrowheads="1"/>
          </p:cNvSpPr>
          <p:nvPr/>
        </p:nvSpPr>
        <p:spPr>
          <a:xfrm>
            <a:off x="1280410" y="2019924"/>
            <a:ext cx="6934200" cy="381125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charset="0"/>
              <a:buChar char="•"/>
              <a:defRPr/>
            </a:pPr>
            <a:r>
              <a:rPr lang="en-US" altLang="en-US" sz="2800" dirty="0">
                <a:solidFill>
                  <a:schemeClr val="tx1"/>
                </a:solidFill>
              </a:rPr>
              <a:t> Shift and Rotate Instructions</a:t>
            </a:r>
          </a:p>
          <a:p>
            <a:pPr>
              <a:buFont typeface="Arial" charset="0"/>
              <a:buChar char="•"/>
              <a:defRPr/>
            </a:pPr>
            <a:r>
              <a:rPr lang="en-US" altLang="en-US" sz="2800" b="1" dirty="0">
                <a:solidFill>
                  <a:schemeClr val="accent3"/>
                </a:solidFill>
              </a:rPr>
              <a:t> Multiplication and Division Instructions</a:t>
            </a:r>
          </a:p>
          <a:p>
            <a:pPr>
              <a:buFont typeface="Arial" charset="0"/>
              <a:buChar char="•"/>
              <a:defRPr/>
            </a:pPr>
            <a:r>
              <a:rPr lang="en-US" altLang="en-US" sz="2800" dirty="0"/>
              <a:t> </a:t>
            </a:r>
            <a:r>
              <a:rPr lang="en-US" altLang="en-US" sz="2800" dirty="0">
                <a:solidFill>
                  <a:schemeClr val="bg1">
                    <a:lumMod val="65000"/>
                  </a:schemeClr>
                </a:solidFill>
              </a:rPr>
              <a:t>Extended Addition and Subtraction</a:t>
            </a:r>
          </a:p>
          <a:p>
            <a:pPr>
              <a:buFont typeface="Arial" charset="0"/>
              <a:buChar char="•"/>
              <a:defRPr/>
            </a:pPr>
            <a:r>
              <a:rPr lang="en-US" altLang="en-US" sz="2800" dirty="0">
                <a:solidFill>
                  <a:schemeClr val="bg1">
                    <a:lumMod val="65000"/>
                  </a:schemeClr>
                </a:solidFill>
              </a:rPr>
              <a:t> ASCII and Unpacked Decimal Arithmetic</a:t>
            </a:r>
          </a:p>
          <a:p>
            <a:pPr>
              <a:buFont typeface="Arial" charset="0"/>
              <a:buChar char="•"/>
              <a:defRPr/>
            </a:pPr>
            <a:r>
              <a:rPr lang="en-US" altLang="en-US" sz="2800" dirty="0">
                <a:solidFill>
                  <a:schemeClr val="bg1">
                    <a:lumMod val="65000"/>
                  </a:schemeClr>
                </a:solidFill>
              </a:rPr>
              <a:t> Packed Decimal Arithmetic</a:t>
            </a:r>
          </a:p>
        </p:txBody>
      </p:sp>
    </p:spTree>
    <p:extLst>
      <p:ext uri="{BB962C8B-B14F-4D97-AF65-F5344CB8AC3E}">
        <p14:creationId xmlns:p14="http://schemas.microsoft.com/office/powerpoint/2010/main" val="1639575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8DD10120-FDDD-0C4C-8E1E-0897E792AEC1}" type="slidenum">
              <a:rPr lang="en-US" altLang="en-US" sz="1600">
                <a:latin typeface="Times New Roman" charset="0"/>
              </a:rPr>
              <a:pPr eaLnBrk="1" hangingPunct="1">
                <a:spcBef>
                  <a:spcPct val="0"/>
                </a:spcBef>
                <a:buClrTx/>
                <a:buFontTx/>
                <a:buNone/>
                <a:defRPr/>
              </a:pPr>
              <a:t>43</a:t>
            </a:fld>
            <a:endParaRPr lang="en-US" altLang="en-US" sz="1600">
              <a:latin typeface="Times New Roman" charset="0"/>
            </a:endParaRPr>
          </a:p>
        </p:txBody>
      </p:sp>
      <p:sp>
        <p:nvSpPr>
          <p:cNvPr id="80898"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Multiplication</a:t>
            </a:r>
            <a:r>
              <a:rPr lang="en-US" altLang="en-US" sz="4000" dirty="0"/>
              <a:t> and </a:t>
            </a:r>
            <a:r>
              <a:rPr lang="en-US" altLang="en-US" sz="4000" b="1" dirty="0">
                <a:solidFill>
                  <a:schemeClr val="accent3"/>
                </a:solidFill>
              </a:rPr>
              <a:t>Division</a:t>
            </a:r>
            <a:r>
              <a:rPr lang="en-US" altLang="en-US" sz="4000" dirty="0"/>
              <a:t> Instructions</a:t>
            </a:r>
          </a:p>
        </p:txBody>
      </p:sp>
      <p:sp>
        <p:nvSpPr>
          <p:cNvPr id="35845" name="Rectangle 3"/>
          <p:cNvSpPr>
            <a:spLocks noGrp="1" noChangeArrowheads="1"/>
          </p:cNvSpPr>
          <p:nvPr>
            <p:ph type="body" idx="1"/>
          </p:nvPr>
        </p:nvSpPr>
        <p:spPr>
          <a:xfrm>
            <a:off x="1282700" y="1905000"/>
            <a:ext cx="6172200" cy="3505200"/>
          </a:xfrm>
        </p:spPr>
        <p:txBody>
          <a:bodyPr/>
          <a:lstStyle/>
          <a:p>
            <a:pPr eaLnBrk="1" hangingPunct="1">
              <a:buFont typeface="Arial" charset="0"/>
              <a:buChar char="•"/>
              <a:defRPr/>
            </a:pPr>
            <a:r>
              <a:rPr lang="en-US" altLang="en-US" b="1" dirty="0"/>
              <a:t> MUL Instruction </a:t>
            </a:r>
          </a:p>
          <a:p>
            <a:pPr eaLnBrk="1" hangingPunct="1">
              <a:buFont typeface="Arial" charset="0"/>
              <a:buChar char="•"/>
              <a:defRPr/>
            </a:pPr>
            <a:r>
              <a:rPr lang="en-US" altLang="en-US" dirty="0"/>
              <a:t> IMUL Instruction </a:t>
            </a:r>
          </a:p>
          <a:p>
            <a:pPr eaLnBrk="1" hangingPunct="1">
              <a:buFont typeface="Arial" charset="0"/>
              <a:buChar char="•"/>
              <a:defRPr/>
            </a:pPr>
            <a:r>
              <a:rPr lang="en-US" altLang="en-US" dirty="0"/>
              <a:t> DIV Instruction </a:t>
            </a:r>
          </a:p>
          <a:p>
            <a:pPr eaLnBrk="1" hangingPunct="1">
              <a:buFont typeface="Arial" charset="0"/>
              <a:buChar char="•"/>
              <a:defRPr/>
            </a:pPr>
            <a:r>
              <a:rPr lang="en-US" altLang="en-US" dirty="0"/>
              <a:t> Signed Integer Division</a:t>
            </a:r>
          </a:p>
          <a:p>
            <a:pPr eaLnBrk="1" hangingPunct="1">
              <a:buFont typeface="Arial" charset="0"/>
              <a:buChar char="•"/>
              <a:defRPr/>
            </a:pPr>
            <a:r>
              <a:rPr lang="en-US" altLang="en-US" dirty="0"/>
              <a:t> CBW, CWD, CDQ Instructions</a:t>
            </a:r>
          </a:p>
          <a:p>
            <a:pPr eaLnBrk="1" hangingPunct="1">
              <a:buFont typeface="Arial" charset="0"/>
              <a:buChar char="•"/>
              <a:defRPr/>
            </a:pPr>
            <a:r>
              <a:rPr lang="en-US" altLang="en-US" dirty="0"/>
              <a:t> IDIV Instruction </a:t>
            </a:r>
          </a:p>
          <a:p>
            <a:pPr eaLnBrk="1" hangingPunct="1">
              <a:buFont typeface="Arial" charset="0"/>
              <a:buChar char="•"/>
              <a:defRPr/>
            </a:pPr>
            <a:r>
              <a:rPr lang="en-US" altLang="en-US" dirty="0"/>
              <a:t> Implementing Arithmetic Expressions </a:t>
            </a:r>
          </a:p>
        </p:txBody>
      </p:sp>
    </p:spTree>
    <p:extLst>
      <p:ext uri="{BB962C8B-B14F-4D97-AF65-F5344CB8AC3E}">
        <p14:creationId xmlns:p14="http://schemas.microsoft.com/office/powerpoint/2010/main" val="268471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A494F787-9AC7-1B42-B667-3C72ED4E9CE4}" type="slidenum">
              <a:rPr lang="en-US" altLang="en-US" sz="1600">
                <a:latin typeface="Times New Roman" charset="0"/>
              </a:rPr>
              <a:pPr eaLnBrk="1" hangingPunct="1">
                <a:spcBef>
                  <a:spcPct val="0"/>
                </a:spcBef>
                <a:buClrTx/>
                <a:buFontTx/>
                <a:buNone/>
                <a:defRPr/>
              </a:pPr>
              <a:t>44</a:t>
            </a:fld>
            <a:endParaRPr lang="en-US" altLang="en-US" sz="1600">
              <a:latin typeface="Times New Roman" charset="0"/>
            </a:endParaRPr>
          </a:p>
        </p:txBody>
      </p:sp>
      <p:sp>
        <p:nvSpPr>
          <p:cNvPr id="98306"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MUL</a:t>
            </a:r>
            <a:r>
              <a:rPr lang="en-US" altLang="en-US" sz="4000" dirty="0"/>
              <a:t> Instruction</a:t>
            </a:r>
          </a:p>
        </p:txBody>
      </p:sp>
      <p:sp>
        <p:nvSpPr>
          <p:cNvPr id="36869" name="Rectangle 3"/>
          <p:cNvSpPr>
            <a:spLocks noGrp="1" noChangeArrowheads="1"/>
          </p:cNvSpPr>
          <p:nvPr>
            <p:ph type="body" idx="1"/>
          </p:nvPr>
        </p:nvSpPr>
        <p:spPr>
          <a:xfrm>
            <a:off x="1295400" y="1955800"/>
            <a:ext cx="9860280" cy="2438400"/>
          </a:xfrm>
        </p:spPr>
        <p:txBody>
          <a:bodyPr>
            <a:normAutofit/>
          </a:bodyPr>
          <a:lstStyle/>
          <a:p>
            <a:pPr eaLnBrk="1" hangingPunct="1">
              <a:buFont typeface="Arial" charset="0"/>
              <a:buChar char="•"/>
              <a:defRPr/>
            </a:pPr>
            <a:r>
              <a:rPr lang="en-US" altLang="en-US" dirty="0"/>
              <a:t> In 32-bit mode, </a:t>
            </a:r>
            <a:r>
              <a:rPr lang="en-US" altLang="en-US" dirty="0">
                <a:solidFill>
                  <a:schemeClr val="accent3"/>
                </a:solidFill>
              </a:rPr>
              <a:t>MUL</a:t>
            </a:r>
            <a:r>
              <a:rPr lang="en-US" altLang="en-US" dirty="0"/>
              <a:t> (</a:t>
            </a:r>
            <a:r>
              <a:rPr lang="en-US" altLang="en-US" dirty="0">
                <a:solidFill>
                  <a:srgbClr val="C00000"/>
                </a:solidFill>
              </a:rPr>
              <a:t>unsigned</a:t>
            </a:r>
            <a:r>
              <a:rPr lang="en-US" altLang="en-US" dirty="0"/>
              <a:t> multiply) instruction </a:t>
            </a:r>
            <a:r>
              <a:rPr lang="en-US" altLang="en-US" b="1" u="sng" dirty="0"/>
              <a:t>multiplies</a:t>
            </a:r>
            <a:r>
              <a:rPr lang="en-US" altLang="en-US" dirty="0"/>
              <a:t> an </a:t>
            </a:r>
            <a:r>
              <a:rPr lang="en-US" altLang="en-US" dirty="0">
                <a:solidFill>
                  <a:schemeClr val="accent3"/>
                </a:solidFill>
              </a:rPr>
              <a:t>8-, 16-, or 32-bit </a:t>
            </a:r>
            <a:r>
              <a:rPr lang="en-US" altLang="en-US" dirty="0"/>
              <a:t>operand </a:t>
            </a:r>
            <a:r>
              <a:rPr lang="en-US" altLang="en-US" b="1" u="sng" dirty="0">
                <a:solidFill>
                  <a:srgbClr val="FF0000"/>
                </a:solidFill>
              </a:rPr>
              <a:t>by</a:t>
            </a:r>
            <a:r>
              <a:rPr lang="en-US" altLang="en-US" dirty="0"/>
              <a:t> either </a:t>
            </a:r>
            <a:r>
              <a:rPr lang="en-US" altLang="en-US" dirty="0">
                <a:solidFill>
                  <a:schemeClr val="accent3"/>
                </a:solidFill>
              </a:rPr>
              <a:t>AL, AX, or EAX</a:t>
            </a:r>
            <a:r>
              <a:rPr lang="en-US" altLang="en-US" dirty="0"/>
              <a:t>.</a:t>
            </a:r>
          </a:p>
          <a:p>
            <a:pPr eaLnBrk="1" hangingPunct="1">
              <a:buFont typeface="Arial" charset="0"/>
              <a:buChar char="•"/>
              <a:defRPr/>
            </a:pPr>
            <a:r>
              <a:rPr lang="en-US" altLang="en-US" dirty="0"/>
              <a:t> The instruction formats are:</a:t>
            </a:r>
          </a:p>
        </p:txBody>
      </p:sp>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4002087" y="4879677"/>
            <a:ext cx="2095500" cy="1003300"/>
          </a:xfrm>
          <a:prstGeom prst="rect">
            <a:avLst/>
          </a:prstGeom>
        </p:spPr>
      </p:pic>
      <p:pic>
        <p:nvPicPr>
          <p:cNvPr id="16" name="Picture 15"/>
          <p:cNvPicPr>
            <a:picLocks noChangeAspect="1"/>
          </p:cNvPicPr>
          <p:nvPr/>
        </p:nvPicPr>
        <p:blipFill>
          <a:blip r:embed="rId4"/>
          <a:stretch>
            <a:fillRect/>
          </a:stretch>
        </p:blipFill>
        <p:spPr>
          <a:xfrm>
            <a:off x="4063149" y="3191263"/>
            <a:ext cx="3270250" cy="1294268"/>
          </a:xfrm>
          <a:prstGeom prst="rect">
            <a:avLst/>
          </a:prstGeom>
        </p:spPr>
      </p:pic>
      <p:sp>
        <p:nvSpPr>
          <p:cNvPr id="18" name="Right Brace 17"/>
          <p:cNvSpPr/>
          <p:nvPr/>
        </p:nvSpPr>
        <p:spPr>
          <a:xfrm>
            <a:off x="6034087" y="5034072"/>
            <a:ext cx="267551" cy="6985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6257942" y="5211356"/>
            <a:ext cx="1874744" cy="338554"/>
          </a:xfrm>
          <a:prstGeom prst="rect">
            <a:avLst/>
          </a:prstGeom>
          <a:noFill/>
        </p:spPr>
        <p:txBody>
          <a:bodyPr wrap="none" rtlCol="0">
            <a:spAutoFit/>
          </a:bodyPr>
          <a:lstStyle/>
          <a:p>
            <a:r>
              <a:rPr lang="en-US" sz="1600" b="1">
                <a:solidFill>
                  <a:srgbClr val="00B050"/>
                </a:solidFill>
              </a:rPr>
              <a:t>Multiplier operands</a:t>
            </a:r>
            <a:endParaRPr lang="en-US" sz="1600" b="1" dirty="0">
              <a:solidFill>
                <a:srgbClr val="00B050"/>
              </a:solidFill>
            </a:endParaRPr>
          </a:p>
        </p:txBody>
      </p:sp>
    </p:spTree>
    <p:extLst>
      <p:ext uri="{BB962C8B-B14F-4D97-AF65-F5344CB8AC3E}">
        <p14:creationId xmlns:p14="http://schemas.microsoft.com/office/powerpoint/2010/main" val="345576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9C59C-84B5-C74F-BEC0-F788E86C930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7F1B04B-F3E7-EA46-86DE-F52ACEF69DA6}"/>
              </a:ext>
            </a:extLst>
          </p:cNvPr>
          <p:cNvSpPr>
            <a:spLocks noGrp="1"/>
          </p:cNvSpPr>
          <p:nvPr>
            <p:ph type="sldNum" sz="quarter" idx="12"/>
          </p:nvPr>
        </p:nvSpPr>
        <p:spPr/>
        <p:txBody>
          <a:bodyPr/>
          <a:lstStyle/>
          <a:p>
            <a:fld id="{755F7E7C-0370-0947-BF7A-78A4B49FB1FE}" type="slidenum">
              <a:rPr lang="en-US" smtClean="0"/>
              <a:t>45</a:t>
            </a:fld>
            <a:endParaRPr lang="en-US"/>
          </a:p>
        </p:txBody>
      </p:sp>
      <p:sp>
        <p:nvSpPr>
          <p:cNvPr id="5" name="Content Placeholder 4">
            <a:extLst>
              <a:ext uri="{FF2B5EF4-FFF2-40B4-BE49-F238E27FC236}">
                <a16:creationId xmlns:a16="http://schemas.microsoft.com/office/drawing/2014/main" id="{CA3F6D1E-CD0A-EF4E-8A4F-E8FC6CF8B37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67820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A494F787-9AC7-1B42-B667-3C72ED4E9CE4}" type="slidenum">
              <a:rPr lang="en-US" altLang="en-US" sz="1600">
                <a:latin typeface="Times New Roman" charset="0"/>
              </a:rPr>
              <a:pPr eaLnBrk="1" hangingPunct="1">
                <a:spcBef>
                  <a:spcPct val="0"/>
                </a:spcBef>
                <a:buClrTx/>
                <a:buFontTx/>
                <a:buNone/>
                <a:defRPr/>
              </a:pPr>
              <a:t>46</a:t>
            </a:fld>
            <a:endParaRPr lang="en-US" altLang="en-US" sz="1600">
              <a:latin typeface="Times New Roman" charset="0"/>
            </a:endParaRPr>
          </a:p>
        </p:txBody>
      </p:sp>
      <p:sp>
        <p:nvSpPr>
          <p:cNvPr id="98306"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MUL</a:t>
            </a:r>
            <a:r>
              <a:rPr lang="en-US" altLang="en-US" sz="4000" dirty="0"/>
              <a:t> Instruction</a:t>
            </a:r>
          </a:p>
        </p:txBody>
      </p:sp>
      <p:sp>
        <p:nvSpPr>
          <p:cNvPr id="36869" name="Rectangle 3"/>
          <p:cNvSpPr>
            <a:spLocks noGrp="1" noChangeArrowheads="1"/>
          </p:cNvSpPr>
          <p:nvPr>
            <p:ph type="body" idx="1"/>
          </p:nvPr>
        </p:nvSpPr>
        <p:spPr>
          <a:xfrm>
            <a:off x="1295400" y="1955800"/>
            <a:ext cx="9860280" cy="2438400"/>
          </a:xfrm>
        </p:spPr>
        <p:txBody>
          <a:bodyPr>
            <a:normAutofit/>
          </a:bodyPr>
          <a:lstStyle/>
          <a:p>
            <a:pPr eaLnBrk="1" hangingPunct="1">
              <a:buFont typeface="Arial" charset="0"/>
              <a:buChar char="•"/>
              <a:defRPr/>
            </a:pPr>
            <a:r>
              <a:rPr lang="en-US" altLang="en-US" dirty="0"/>
              <a:t> The instruction formats are:</a:t>
            </a:r>
          </a:p>
        </p:txBody>
      </p:sp>
      <p:pic>
        <p:nvPicPr>
          <p:cNvPr id="6" name="Picture 5"/>
          <p:cNvPicPr>
            <a:picLocks noChangeAspect="1"/>
          </p:cNvPicPr>
          <p:nvPr/>
        </p:nvPicPr>
        <p:blipFill>
          <a:blip r:embed="rId3"/>
          <a:stretch>
            <a:fillRect/>
          </a:stretch>
        </p:blipFill>
        <p:spPr>
          <a:xfrm>
            <a:off x="4408420" y="1856253"/>
            <a:ext cx="1645659" cy="787922"/>
          </a:xfrm>
          <a:prstGeom prst="rect">
            <a:avLst/>
          </a:prstGeom>
        </p:spPr>
      </p:pic>
      <p:grpSp>
        <p:nvGrpSpPr>
          <p:cNvPr id="17" name="Group 16"/>
          <p:cNvGrpSpPr/>
          <p:nvPr/>
        </p:nvGrpSpPr>
        <p:grpSpPr>
          <a:xfrm>
            <a:off x="2365374" y="2687039"/>
            <a:ext cx="8533109" cy="3459762"/>
            <a:chOff x="3375562" y="2813609"/>
            <a:chExt cx="8195458" cy="3199561"/>
          </a:xfrm>
        </p:grpSpPr>
        <p:pic>
          <p:nvPicPr>
            <p:cNvPr id="3687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5562" y="4051301"/>
              <a:ext cx="5896289" cy="19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extBox 1"/>
            <p:cNvSpPr txBox="1"/>
            <p:nvPr/>
          </p:nvSpPr>
          <p:spPr>
            <a:xfrm>
              <a:off x="3579041" y="4429601"/>
              <a:ext cx="2015558" cy="1547178"/>
            </a:xfrm>
            <a:prstGeom prst="rect">
              <a:avLst/>
            </a:prstGeom>
            <a:noFill/>
            <a:ln>
              <a:solidFill>
                <a:srgbClr val="FF0000"/>
              </a:solidFill>
            </a:ln>
          </p:spPr>
          <p:txBody>
            <a:bodyPr wrap="square" rtlCol="0">
              <a:spAutoFit/>
            </a:bodyPr>
            <a:lstStyle/>
            <a:p>
              <a:endParaRPr lang="en-US" dirty="0"/>
            </a:p>
          </p:txBody>
        </p:sp>
        <p:sp>
          <p:nvSpPr>
            <p:cNvPr id="3" name="Rectangle 2"/>
            <p:cNvSpPr/>
            <p:nvPr/>
          </p:nvSpPr>
          <p:spPr>
            <a:xfrm>
              <a:off x="9533940" y="2813609"/>
              <a:ext cx="2037080"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solidFill>
                    <a:srgbClr val="2F2A2B"/>
                  </a:solidFill>
                </a:rPr>
                <a:t>Because the </a:t>
              </a:r>
              <a:r>
                <a:rPr lang="en-US" sz="1600" dirty="0">
                  <a:solidFill>
                    <a:srgbClr val="C00000"/>
                  </a:solidFill>
                </a:rPr>
                <a:t>destination operand</a:t>
              </a:r>
              <a:r>
                <a:rPr lang="en-US" sz="1600" dirty="0">
                  <a:solidFill>
                    <a:srgbClr val="2F2A2B"/>
                  </a:solidFill>
                </a:rPr>
                <a:t> is</a:t>
              </a:r>
            </a:p>
            <a:p>
              <a:r>
                <a:rPr lang="en-US" sz="1600" b="1" u="sng" dirty="0">
                  <a:solidFill>
                    <a:srgbClr val="2F2A2B"/>
                  </a:solidFill>
                </a:rPr>
                <a:t>twice the size </a:t>
              </a:r>
              <a:r>
                <a:rPr lang="en-US" sz="1600" dirty="0">
                  <a:solidFill>
                    <a:srgbClr val="2F2A2B"/>
                  </a:solidFill>
                </a:rPr>
                <a:t>of the </a:t>
              </a:r>
              <a:r>
                <a:rPr lang="en-US" sz="1600" dirty="0">
                  <a:solidFill>
                    <a:schemeClr val="accent3"/>
                  </a:solidFill>
                </a:rPr>
                <a:t>multiplicand</a:t>
              </a:r>
              <a:r>
                <a:rPr lang="en-US" sz="1600" dirty="0">
                  <a:solidFill>
                    <a:srgbClr val="2F2A2B"/>
                  </a:solidFill>
                </a:rPr>
                <a:t> and </a:t>
              </a:r>
              <a:r>
                <a:rPr lang="en-US" sz="1600" dirty="0">
                  <a:solidFill>
                    <a:schemeClr val="accent3"/>
                  </a:solidFill>
                </a:rPr>
                <a:t>multiplier</a:t>
              </a:r>
              <a:r>
                <a:rPr lang="en-US" sz="1600" dirty="0">
                  <a:solidFill>
                    <a:srgbClr val="2F2A2B"/>
                  </a:solidFill>
                </a:rPr>
                <a:t>, </a:t>
              </a:r>
              <a:r>
                <a:rPr lang="en-US" sz="1600" dirty="0">
                  <a:solidFill>
                    <a:srgbClr val="FF0000"/>
                  </a:solidFill>
                </a:rPr>
                <a:t>overflow</a:t>
              </a:r>
              <a:r>
                <a:rPr lang="en-US" sz="1600" dirty="0">
                  <a:solidFill>
                    <a:srgbClr val="2F2A2B"/>
                  </a:solidFill>
                </a:rPr>
                <a:t> </a:t>
              </a:r>
              <a:r>
                <a:rPr lang="en-US" sz="1600" b="1" dirty="0">
                  <a:solidFill>
                    <a:srgbClr val="00B050"/>
                  </a:solidFill>
                </a:rPr>
                <a:t>cannot occur</a:t>
              </a:r>
              <a:r>
                <a:rPr lang="en-US" sz="1600" dirty="0">
                  <a:solidFill>
                    <a:srgbClr val="2F2A2B"/>
                  </a:solidFill>
                </a:rPr>
                <a:t>.</a:t>
              </a:r>
              <a:endParaRPr lang="en-US" sz="1600" dirty="0">
                <a:solidFill>
                  <a:srgbClr val="2F2A2B"/>
                </a:solidFill>
                <a:effectLst/>
              </a:endParaRPr>
            </a:p>
          </p:txBody>
        </p:sp>
        <p:cxnSp>
          <p:nvCxnSpPr>
            <p:cNvPr id="5" name="Elbow Connector 4"/>
            <p:cNvCxnSpPr/>
            <p:nvPr/>
          </p:nvCxnSpPr>
          <p:spPr>
            <a:xfrm flipV="1">
              <a:off x="8362645" y="4155875"/>
              <a:ext cx="1147577" cy="55217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6" name="Picture 15"/>
          <p:cNvPicPr>
            <a:picLocks noChangeAspect="1"/>
          </p:cNvPicPr>
          <p:nvPr/>
        </p:nvPicPr>
        <p:blipFill>
          <a:blip r:embed="rId5">
            <a:duotone>
              <a:prstClr val="black"/>
              <a:srgbClr val="D9C3A5">
                <a:tint val="50000"/>
                <a:satMod val="180000"/>
              </a:srgbClr>
            </a:duotone>
          </a:blip>
          <a:stretch>
            <a:fillRect/>
          </a:stretch>
        </p:blipFill>
        <p:spPr>
          <a:xfrm>
            <a:off x="4314825" y="2784150"/>
            <a:ext cx="2615103" cy="1034981"/>
          </a:xfrm>
          <a:prstGeom prst="rect">
            <a:avLst/>
          </a:prstGeom>
        </p:spPr>
      </p:pic>
      <p:sp>
        <p:nvSpPr>
          <p:cNvPr id="18" name="Right Brace 17"/>
          <p:cNvSpPr/>
          <p:nvPr/>
        </p:nvSpPr>
        <p:spPr>
          <a:xfrm>
            <a:off x="6026166" y="1996360"/>
            <a:ext cx="174813" cy="4319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6290339" y="1936433"/>
            <a:ext cx="1008164" cy="523220"/>
          </a:xfrm>
          <a:prstGeom prst="rect">
            <a:avLst/>
          </a:prstGeom>
          <a:noFill/>
        </p:spPr>
        <p:txBody>
          <a:bodyPr wrap="square" rtlCol="0">
            <a:spAutoFit/>
          </a:bodyPr>
          <a:lstStyle/>
          <a:p>
            <a:r>
              <a:rPr lang="en-US" sz="1400" b="1">
                <a:solidFill>
                  <a:srgbClr val="00B050"/>
                </a:solidFill>
              </a:rPr>
              <a:t>Multiplier operands</a:t>
            </a:r>
            <a:endParaRPr lang="en-US" sz="1400" b="1" dirty="0">
              <a:solidFill>
                <a:srgbClr val="00B050"/>
              </a:solidFill>
            </a:endParaRPr>
          </a:p>
        </p:txBody>
      </p:sp>
      <p:sp>
        <p:nvSpPr>
          <p:cNvPr id="24" name="TextBox 23"/>
          <p:cNvSpPr txBox="1"/>
          <p:nvPr/>
        </p:nvSpPr>
        <p:spPr>
          <a:xfrm>
            <a:off x="6013688" y="4441960"/>
            <a:ext cx="2215898" cy="1673001"/>
          </a:xfrm>
          <a:prstGeom prst="rect">
            <a:avLst/>
          </a:prstGeom>
          <a:noFill/>
          <a:ln>
            <a:solidFill>
              <a:srgbClr val="FF0000"/>
            </a:solidFill>
          </a:ln>
        </p:spPr>
        <p:txBody>
          <a:bodyPr wrap="square" rtlCol="0">
            <a:spAutoFit/>
          </a:bodyPr>
          <a:lstStyle/>
          <a:p>
            <a:endParaRPr lang="en-US" dirty="0"/>
          </a:p>
        </p:txBody>
      </p:sp>
      <p:sp>
        <p:nvSpPr>
          <p:cNvPr id="20" name="Rectangle 19"/>
          <p:cNvSpPr/>
          <p:nvPr/>
        </p:nvSpPr>
        <p:spPr>
          <a:xfrm>
            <a:off x="8752781" y="4788804"/>
            <a:ext cx="2260005" cy="1169551"/>
          </a:xfrm>
          <a:prstGeom prst="rect">
            <a:avLst/>
          </a:prstGeom>
        </p:spPr>
        <p:txBody>
          <a:bodyPr wrap="square">
            <a:spAutoFit/>
          </a:bodyPr>
          <a:lstStyle/>
          <a:p>
            <a:r>
              <a:rPr lang="en-US" sz="1400" b="1" u="sng" dirty="0">
                <a:solidFill>
                  <a:schemeClr val="accent3"/>
                </a:solidFill>
              </a:rPr>
              <a:t>The colon (:) </a:t>
            </a:r>
            <a:r>
              <a:rPr lang="en-US" sz="1400" dirty="0">
                <a:solidFill>
                  <a:srgbClr val="222222"/>
                </a:solidFill>
              </a:rPr>
              <a:t>means </a:t>
            </a:r>
            <a:r>
              <a:rPr lang="en-US" sz="1400" b="1" dirty="0">
                <a:solidFill>
                  <a:srgbClr val="222222"/>
                </a:solidFill>
              </a:rPr>
              <a:t>concatenation</a:t>
            </a:r>
            <a:r>
              <a:rPr lang="en-US" sz="1400" dirty="0">
                <a:solidFill>
                  <a:srgbClr val="222222"/>
                </a:solidFill>
              </a:rPr>
              <a:t>. This means that </a:t>
            </a:r>
            <a:r>
              <a:rPr lang="en-US" sz="1400" b="1" dirty="0">
                <a:solidFill>
                  <a:srgbClr val="222222"/>
                </a:solidFill>
              </a:rPr>
              <a:t>DX</a:t>
            </a:r>
            <a:r>
              <a:rPr lang="en-US" sz="1400" dirty="0">
                <a:solidFill>
                  <a:srgbClr val="222222"/>
                </a:solidFill>
              </a:rPr>
              <a:t> are the bits 16-31 and </a:t>
            </a:r>
            <a:r>
              <a:rPr lang="en-US" sz="1400" b="1" dirty="0">
                <a:solidFill>
                  <a:srgbClr val="222222"/>
                </a:solidFill>
              </a:rPr>
              <a:t>AX</a:t>
            </a:r>
            <a:r>
              <a:rPr lang="en-US" sz="1400" dirty="0">
                <a:solidFill>
                  <a:srgbClr val="222222"/>
                </a:solidFill>
              </a:rPr>
              <a:t> are bits 0-15 of the input number </a:t>
            </a:r>
            <a:endParaRPr lang="en-US" sz="1400" dirty="0"/>
          </a:p>
        </p:txBody>
      </p:sp>
      <p:sp>
        <p:nvSpPr>
          <p:cNvPr id="28" name="TextBox 27"/>
          <p:cNvSpPr txBox="1"/>
          <p:nvPr/>
        </p:nvSpPr>
        <p:spPr>
          <a:xfrm>
            <a:off x="6966303" y="5411209"/>
            <a:ext cx="99395" cy="154413"/>
          </a:xfrm>
          <a:prstGeom prst="rect">
            <a:avLst/>
          </a:prstGeom>
          <a:noFill/>
          <a:ln>
            <a:solidFill>
              <a:srgbClr val="FF0000"/>
            </a:solidFill>
          </a:ln>
        </p:spPr>
        <p:txBody>
          <a:bodyPr wrap="square" rtlCol="0">
            <a:spAutoFit/>
          </a:bodyPr>
          <a:lstStyle/>
          <a:p>
            <a:endParaRPr lang="en-US" dirty="0"/>
          </a:p>
        </p:txBody>
      </p:sp>
      <p:cxnSp>
        <p:nvCxnSpPr>
          <p:cNvPr id="23" name="Elbow Connector 22"/>
          <p:cNvCxnSpPr/>
          <p:nvPr/>
        </p:nvCxnSpPr>
        <p:spPr>
          <a:xfrm flipV="1">
            <a:off x="7006791" y="4972235"/>
            <a:ext cx="1709660" cy="601340"/>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8933220" y="5901268"/>
            <a:ext cx="1508683" cy="338554"/>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1600" b="1">
                <a:solidFill>
                  <a:srgbClr val="C00000"/>
                </a:solidFill>
              </a:rPr>
              <a:t>over sized data </a:t>
            </a:r>
          </a:p>
        </p:txBody>
      </p:sp>
    </p:spTree>
    <p:extLst>
      <p:ext uri="{BB962C8B-B14F-4D97-AF65-F5344CB8AC3E}">
        <p14:creationId xmlns:p14="http://schemas.microsoft.com/office/powerpoint/2010/main" val="1260361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0B7E69FE-7B90-1A4B-8F94-CF7053EF8CF5}" type="slidenum">
              <a:rPr lang="en-US" altLang="en-US" sz="1600">
                <a:latin typeface="Times New Roman" charset="0"/>
              </a:rPr>
              <a:pPr eaLnBrk="1" hangingPunct="1">
                <a:spcBef>
                  <a:spcPct val="0"/>
                </a:spcBef>
                <a:buClrTx/>
                <a:buFontTx/>
                <a:buNone/>
                <a:defRPr/>
              </a:pPr>
              <a:t>47</a:t>
            </a:fld>
            <a:endParaRPr lang="en-US" altLang="en-US" sz="1600">
              <a:latin typeface="Times New Roman" charset="0"/>
            </a:endParaRPr>
          </a:p>
        </p:txBody>
      </p:sp>
      <p:sp>
        <p:nvSpPr>
          <p:cNvPr id="117762" name="Rectangle 1026"/>
          <p:cNvSpPr>
            <a:spLocks noGrp="1" noChangeArrowheads="1"/>
          </p:cNvSpPr>
          <p:nvPr>
            <p:ph type="title"/>
          </p:nvPr>
        </p:nvSpPr>
        <p:spPr/>
        <p:txBody>
          <a:bodyPr>
            <a:normAutofit/>
          </a:bodyPr>
          <a:lstStyle/>
          <a:p>
            <a:pPr>
              <a:defRPr/>
            </a:pPr>
            <a:r>
              <a:rPr lang="en-US" altLang="en-US" sz="4000" b="1" dirty="0">
                <a:solidFill>
                  <a:schemeClr val="accent3"/>
                </a:solidFill>
              </a:rPr>
              <a:t>MUL</a:t>
            </a:r>
            <a:r>
              <a:rPr lang="en-US" altLang="en-US" sz="4000" dirty="0"/>
              <a:t> Instruction</a:t>
            </a:r>
            <a:endParaRPr lang="en-US" altLang="en-US" sz="4000" b="1" dirty="0">
              <a:solidFill>
                <a:schemeClr val="accent3"/>
              </a:solidFill>
            </a:endParaRPr>
          </a:p>
        </p:txBody>
      </p:sp>
      <p:sp>
        <p:nvSpPr>
          <p:cNvPr id="117777" name="Text Box 1041"/>
          <p:cNvSpPr txBox="1">
            <a:spLocks noChangeArrowheads="1"/>
          </p:cNvSpPr>
          <p:nvPr/>
        </p:nvSpPr>
        <p:spPr bwMode="auto">
          <a:xfrm>
            <a:off x="9334489" y="2360462"/>
            <a:ext cx="2286000" cy="150495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50000"/>
              </a:spcBef>
              <a:buClrTx/>
              <a:buFontTx/>
              <a:buNone/>
              <a:defRPr/>
            </a:pPr>
            <a:r>
              <a:rPr lang="en-US" altLang="en-US" sz="1600" dirty="0">
                <a:solidFill>
                  <a:srgbClr val="C00000"/>
                </a:solidFill>
              </a:rPr>
              <a:t>The Carry flag </a:t>
            </a:r>
            <a:r>
              <a:rPr lang="en-US" altLang="en-US" sz="1600" dirty="0"/>
              <a:t>indicates whether or not the </a:t>
            </a:r>
            <a:r>
              <a:rPr lang="en-US" altLang="en-US" sz="1600" u="sng" dirty="0"/>
              <a:t>upper half </a:t>
            </a:r>
            <a:r>
              <a:rPr lang="en-US" altLang="en-US" sz="1600" dirty="0"/>
              <a:t>of the product contains </a:t>
            </a:r>
            <a:r>
              <a:rPr lang="en-US" altLang="en-US" sz="1600" b="1" u="sng" dirty="0">
                <a:solidFill>
                  <a:srgbClr val="00B050"/>
                </a:solidFill>
              </a:rPr>
              <a:t>significant digits (?)</a:t>
            </a:r>
            <a:endParaRPr lang="en-US" altLang="en-US" sz="1600" b="1" dirty="0">
              <a:solidFill>
                <a:srgbClr val="00B050"/>
              </a:solidFill>
            </a:endParaRPr>
          </a:p>
        </p:txBody>
      </p:sp>
      <p:pic>
        <p:nvPicPr>
          <p:cNvPr id="2" name="Picture 1"/>
          <p:cNvPicPr>
            <a:picLocks noChangeAspect="1"/>
          </p:cNvPicPr>
          <p:nvPr/>
        </p:nvPicPr>
        <p:blipFill>
          <a:blip r:embed="rId3"/>
          <a:stretch>
            <a:fillRect/>
          </a:stretch>
        </p:blipFill>
        <p:spPr>
          <a:xfrm>
            <a:off x="1282699" y="1872076"/>
            <a:ext cx="7554807" cy="2812354"/>
          </a:xfrm>
          <a:prstGeom prst="rect">
            <a:avLst/>
          </a:prstGeom>
        </p:spPr>
      </p:pic>
      <p:sp>
        <p:nvSpPr>
          <p:cNvPr id="8" name="Rectangle 7"/>
          <p:cNvSpPr/>
          <p:nvPr/>
        </p:nvSpPr>
        <p:spPr>
          <a:xfrm>
            <a:off x="9334489" y="4091970"/>
            <a:ext cx="2286000"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solidFill>
                  <a:srgbClr val="2F2A2B"/>
                </a:solidFill>
              </a:rPr>
              <a:t>Because the </a:t>
            </a:r>
            <a:r>
              <a:rPr lang="en-US" sz="1600" dirty="0">
                <a:solidFill>
                  <a:srgbClr val="C00000"/>
                </a:solidFill>
              </a:rPr>
              <a:t>destination operand</a:t>
            </a:r>
            <a:r>
              <a:rPr lang="en-US" sz="1600" dirty="0">
                <a:solidFill>
                  <a:srgbClr val="2F2A2B"/>
                </a:solidFill>
              </a:rPr>
              <a:t> is</a:t>
            </a:r>
          </a:p>
          <a:p>
            <a:r>
              <a:rPr lang="en-US" sz="1600" b="1" u="sng" dirty="0">
                <a:solidFill>
                  <a:srgbClr val="2F2A2B"/>
                </a:solidFill>
              </a:rPr>
              <a:t>twice the size </a:t>
            </a:r>
            <a:r>
              <a:rPr lang="en-US" sz="1600" dirty="0">
                <a:solidFill>
                  <a:srgbClr val="2F2A2B"/>
                </a:solidFill>
              </a:rPr>
              <a:t>of the </a:t>
            </a:r>
            <a:r>
              <a:rPr lang="en-US" sz="1600" dirty="0">
                <a:solidFill>
                  <a:schemeClr val="accent3"/>
                </a:solidFill>
              </a:rPr>
              <a:t>multiplicand</a:t>
            </a:r>
            <a:r>
              <a:rPr lang="en-US" sz="1600" dirty="0">
                <a:solidFill>
                  <a:srgbClr val="2F2A2B"/>
                </a:solidFill>
              </a:rPr>
              <a:t> and </a:t>
            </a:r>
            <a:r>
              <a:rPr lang="en-US" sz="1600" dirty="0">
                <a:solidFill>
                  <a:schemeClr val="accent3"/>
                </a:solidFill>
              </a:rPr>
              <a:t>multiplier</a:t>
            </a:r>
            <a:r>
              <a:rPr lang="en-US" sz="1600" dirty="0">
                <a:solidFill>
                  <a:srgbClr val="2F2A2B"/>
                </a:solidFill>
              </a:rPr>
              <a:t>, </a:t>
            </a:r>
            <a:r>
              <a:rPr lang="en-US" sz="1600" dirty="0">
                <a:solidFill>
                  <a:srgbClr val="FF0000"/>
                </a:solidFill>
              </a:rPr>
              <a:t>overflow</a:t>
            </a:r>
            <a:r>
              <a:rPr lang="en-US" sz="1600" dirty="0">
                <a:solidFill>
                  <a:srgbClr val="2F2A2B"/>
                </a:solidFill>
              </a:rPr>
              <a:t> </a:t>
            </a:r>
            <a:r>
              <a:rPr lang="en-US" sz="1600" b="1" dirty="0">
                <a:solidFill>
                  <a:srgbClr val="00B050"/>
                </a:solidFill>
              </a:rPr>
              <a:t>cannot occur</a:t>
            </a:r>
            <a:r>
              <a:rPr lang="en-US" sz="1600" dirty="0">
                <a:solidFill>
                  <a:srgbClr val="2F2A2B"/>
                </a:solidFill>
              </a:rPr>
              <a:t>.</a:t>
            </a:r>
            <a:endParaRPr lang="en-US" sz="1600" dirty="0">
              <a:solidFill>
                <a:srgbClr val="2F2A2B"/>
              </a:solidFill>
              <a:effectLst/>
            </a:endParaRPr>
          </a:p>
        </p:txBody>
      </p:sp>
      <p:pic>
        <p:nvPicPr>
          <p:cNvPr id="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3682" y="4722530"/>
            <a:ext cx="4594439" cy="1528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 name="TextBox 9"/>
          <p:cNvSpPr txBox="1"/>
          <p:nvPr/>
        </p:nvSpPr>
        <p:spPr>
          <a:xfrm>
            <a:off x="1643060" y="2773709"/>
            <a:ext cx="1275409" cy="755304"/>
          </a:xfrm>
          <a:prstGeom prst="rect">
            <a:avLst/>
          </a:prstGeom>
          <a:noFill/>
          <a:ln>
            <a:solidFill>
              <a:srgbClr val="FF0000"/>
            </a:solidFill>
          </a:ln>
        </p:spPr>
        <p:txBody>
          <a:bodyPr wrap="square" rtlCol="0">
            <a:spAutoFit/>
          </a:bodyPr>
          <a:lstStyle/>
          <a:p>
            <a:endParaRPr lang="en-US" dirty="0"/>
          </a:p>
        </p:txBody>
      </p:sp>
      <p:sp>
        <p:nvSpPr>
          <p:cNvPr id="11" name="TextBox 10"/>
          <p:cNvSpPr txBox="1"/>
          <p:nvPr/>
        </p:nvSpPr>
        <p:spPr>
          <a:xfrm>
            <a:off x="4779321" y="3188701"/>
            <a:ext cx="2283061" cy="384696"/>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607791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8431" y="2387743"/>
            <a:ext cx="4605512" cy="1716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8915"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0B7E69FE-7B90-1A4B-8F94-CF7053EF8CF5}" type="slidenum">
              <a:rPr lang="en-US" altLang="en-US" sz="1600">
                <a:latin typeface="Times New Roman" charset="0"/>
              </a:rPr>
              <a:pPr eaLnBrk="1" hangingPunct="1">
                <a:spcBef>
                  <a:spcPct val="0"/>
                </a:spcBef>
                <a:buClrTx/>
                <a:buFontTx/>
                <a:buNone/>
                <a:defRPr/>
              </a:pPr>
              <a:t>48</a:t>
            </a:fld>
            <a:endParaRPr lang="en-US" altLang="en-US" sz="1600">
              <a:latin typeface="Times New Roman" charset="0"/>
            </a:endParaRPr>
          </a:p>
        </p:txBody>
      </p:sp>
      <p:sp>
        <p:nvSpPr>
          <p:cNvPr id="117762" name="Rectangle 1026"/>
          <p:cNvSpPr>
            <a:spLocks noGrp="1" noChangeArrowheads="1"/>
          </p:cNvSpPr>
          <p:nvPr>
            <p:ph type="title"/>
          </p:nvPr>
        </p:nvSpPr>
        <p:spPr/>
        <p:txBody>
          <a:bodyPr>
            <a:normAutofit/>
          </a:bodyPr>
          <a:lstStyle/>
          <a:p>
            <a:pPr eaLnBrk="1" hangingPunct="1">
              <a:defRPr/>
            </a:pPr>
            <a:r>
              <a:rPr lang="en-US" altLang="en-US" sz="4000" b="1" dirty="0">
                <a:solidFill>
                  <a:schemeClr val="tx1"/>
                </a:solidFill>
              </a:rPr>
              <a:t>MUL:</a:t>
            </a:r>
            <a:r>
              <a:rPr lang="en-US" altLang="en-US" sz="4000" dirty="0">
                <a:solidFill>
                  <a:schemeClr val="tx1"/>
                </a:solidFill>
              </a:rPr>
              <a:t> </a:t>
            </a:r>
            <a:r>
              <a:rPr lang="en-US" altLang="en-US" sz="4000" b="1" dirty="0">
                <a:solidFill>
                  <a:schemeClr val="accent3"/>
                </a:solidFill>
              </a:rPr>
              <a:t>Example1</a:t>
            </a:r>
          </a:p>
        </p:txBody>
      </p:sp>
      <p:sp>
        <p:nvSpPr>
          <p:cNvPr id="38917" name="Rectangle 1036"/>
          <p:cNvSpPr>
            <a:spLocks noChangeArrowheads="1"/>
          </p:cNvSpPr>
          <p:nvPr/>
        </p:nvSpPr>
        <p:spPr bwMode="auto">
          <a:xfrm>
            <a:off x="1097280" y="2012598"/>
            <a:ext cx="7772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buFont typeface="Arial" charset="0"/>
              <a:buChar char="•"/>
              <a:defRPr/>
            </a:pPr>
            <a:r>
              <a:rPr lang="en-US" altLang="en-US" sz="2000" b="1" dirty="0">
                <a:solidFill>
                  <a:schemeClr val="accent3"/>
                </a:solidFill>
                <a:latin typeface="+mn-lt"/>
              </a:rPr>
              <a:t>Example1: 100h * 2000h</a:t>
            </a:r>
            <a:r>
              <a:rPr lang="en-US" altLang="en-US" sz="2000" dirty="0">
                <a:latin typeface="+mn-lt"/>
              </a:rPr>
              <a:t>, </a:t>
            </a:r>
            <a:r>
              <a:rPr lang="en-US" altLang="en-US" sz="2000" dirty="0">
                <a:solidFill>
                  <a:srgbClr val="C00000"/>
                </a:solidFill>
              </a:rPr>
              <a:t>unsigned</a:t>
            </a:r>
            <a:r>
              <a:rPr lang="en-US" altLang="en-US" sz="2000" dirty="0"/>
              <a:t> </a:t>
            </a:r>
            <a:r>
              <a:rPr lang="en-US" altLang="en-US" sz="2000" dirty="0">
                <a:latin typeface="+mn-lt"/>
              </a:rPr>
              <a:t>16-bit operands:</a:t>
            </a:r>
          </a:p>
        </p:txBody>
      </p:sp>
      <p:sp>
        <p:nvSpPr>
          <p:cNvPr id="38918" name="Text Box 1037"/>
          <p:cNvSpPr txBox="1">
            <a:spLocks noChangeArrowheads="1"/>
          </p:cNvSpPr>
          <p:nvPr/>
        </p:nvSpPr>
        <p:spPr bwMode="auto">
          <a:xfrm>
            <a:off x="1403458" y="2724964"/>
            <a:ext cx="6291154"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1830388"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1830388"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1830388"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1830388"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1830388"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1830388"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1830388"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1830388"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1830388"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1800" dirty="0">
                <a:latin typeface="Courier New" charset="0"/>
              </a:rPr>
              <a:t>.data</a:t>
            </a:r>
          </a:p>
          <a:p>
            <a:pPr eaLnBrk="1" hangingPunct="1">
              <a:lnSpc>
                <a:spcPct val="50000"/>
              </a:lnSpc>
              <a:spcBef>
                <a:spcPct val="50000"/>
              </a:spcBef>
              <a:buClrTx/>
              <a:buFontTx/>
              <a:buNone/>
              <a:defRPr/>
            </a:pPr>
            <a:r>
              <a:rPr lang="en-US" altLang="en-US" sz="1800" b="1" dirty="0">
                <a:latin typeface="Courier New" charset="0"/>
              </a:rPr>
              <a:t>val1</a:t>
            </a:r>
            <a:r>
              <a:rPr lang="en-US" altLang="en-US" sz="1800" dirty="0">
                <a:latin typeface="Courier New" charset="0"/>
              </a:rPr>
              <a:t> WORD 2000h</a:t>
            </a:r>
          </a:p>
          <a:p>
            <a:pPr eaLnBrk="1" hangingPunct="1">
              <a:lnSpc>
                <a:spcPct val="50000"/>
              </a:lnSpc>
              <a:spcBef>
                <a:spcPct val="50000"/>
              </a:spcBef>
              <a:buClrTx/>
              <a:buFontTx/>
              <a:buNone/>
              <a:defRPr/>
            </a:pPr>
            <a:r>
              <a:rPr lang="en-US" altLang="en-US" sz="1800" b="1" dirty="0">
                <a:latin typeface="Courier New" charset="0"/>
              </a:rPr>
              <a:t>val2</a:t>
            </a:r>
            <a:r>
              <a:rPr lang="en-US" altLang="en-US" sz="1800" dirty="0">
                <a:latin typeface="Courier New" charset="0"/>
              </a:rPr>
              <a:t> WORD 0100h</a:t>
            </a:r>
          </a:p>
          <a:p>
            <a:pPr eaLnBrk="1" hangingPunct="1">
              <a:lnSpc>
                <a:spcPct val="50000"/>
              </a:lnSpc>
              <a:spcBef>
                <a:spcPct val="50000"/>
              </a:spcBef>
              <a:buClrTx/>
              <a:buFontTx/>
              <a:buNone/>
              <a:defRPr/>
            </a:pPr>
            <a:r>
              <a:rPr lang="en-US" altLang="en-US" sz="1800" dirty="0">
                <a:latin typeface="Courier New" charset="0"/>
              </a:rPr>
              <a:t>.code</a:t>
            </a:r>
          </a:p>
          <a:p>
            <a:pPr eaLnBrk="1" hangingPunct="1">
              <a:lnSpc>
                <a:spcPct val="50000"/>
              </a:lnSpc>
              <a:spcBef>
                <a:spcPct val="50000"/>
              </a:spcBef>
              <a:buClrTx/>
              <a:buFontTx/>
              <a:buNone/>
              <a:defRPr/>
            </a:pPr>
            <a:r>
              <a:rPr lang="en-US" altLang="en-US" sz="1800" dirty="0" err="1">
                <a:latin typeface="Courier New" charset="0"/>
              </a:rPr>
              <a:t>mov</a:t>
            </a:r>
            <a:r>
              <a:rPr lang="en-US" altLang="en-US" sz="1800" dirty="0">
                <a:latin typeface="Courier New" charset="0"/>
              </a:rPr>
              <a:t> ax,val1</a:t>
            </a:r>
          </a:p>
          <a:p>
            <a:pPr eaLnBrk="1" hangingPunct="1">
              <a:lnSpc>
                <a:spcPct val="50000"/>
              </a:lnSpc>
              <a:spcBef>
                <a:spcPct val="50000"/>
              </a:spcBef>
              <a:buClrTx/>
              <a:buFontTx/>
              <a:buNone/>
              <a:defRPr/>
            </a:pPr>
            <a:r>
              <a:rPr lang="en-US" altLang="en-US" sz="1800" dirty="0" err="1">
                <a:solidFill>
                  <a:schemeClr val="accent3"/>
                </a:solidFill>
                <a:latin typeface="Courier New" charset="0"/>
              </a:rPr>
              <a:t>mul</a:t>
            </a:r>
            <a:r>
              <a:rPr lang="en-US" altLang="en-US" sz="1800" dirty="0">
                <a:solidFill>
                  <a:schemeClr val="accent3"/>
                </a:solidFill>
                <a:latin typeface="Courier New" charset="0"/>
              </a:rPr>
              <a:t> </a:t>
            </a:r>
            <a:r>
              <a:rPr lang="en-US" altLang="en-US" sz="1800" dirty="0">
                <a:latin typeface="Courier New" charset="0"/>
              </a:rPr>
              <a:t>val2	  ; </a:t>
            </a:r>
            <a:r>
              <a:rPr lang="en-US" altLang="en-US" sz="1800" dirty="0">
                <a:solidFill>
                  <a:srgbClr val="00B050"/>
                </a:solidFill>
                <a:latin typeface="Courier New" charset="0"/>
              </a:rPr>
              <a:t>DX</a:t>
            </a:r>
            <a:r>
              <a:rPr lang="en-US" altLang="en-US" sz="1800" dirty="0">
                <a:latin typeface="Courier New" charset="0"/>
              </a:rPr>
              <a:t>:AX = </a:t>
            </a:r>
            <a:r>
              <a:rPr lang="en-US" altLang="en-US" sz="1800" b="1" dirty="0">
                <a:solidFill>
                  <a:srgbClr val="00B050"/>
                </a:solidFill>
                <a:latin typeface="Courier New" charset="0"/>
              </a:rPr>
              <a:t>0020</a:t>
            </a:r>
            <a:r>
              <a:rPr lang="en-US" altLang="en-US" sz="1800" dirty="0">
                <a:solidFill>
                  <a:schemeClr val="accent3"/>
                </a:solidFill>
                <a:latin typeface="Courier New" charset="0"/>
              </a:rPr>
              <a:t>0000</a:t>
            </a:r>
            <a:r>
              <a:rPr lang="en-US" altLang="en-US" sz="1800" dirty="0">
                <a:latin typeface="Courier New" charset="0"/>
              </a:rPr>
              <a:t>h, </a:t>
            </a:r>
            <a:r>
              <a:rPr lang="en-US" altLang="en-US" sz="1800" dirty="0">
                <a:solidFill>
                  <a:srgbClr val="C00000"/>
                </a:solidFill>
                <a:latin typeface="Courier New" charset="0"/>
              </a:rPr>
              <a:t>CF</a:t>
            </a:r>
            <a:r>
              <a:rPr lang="en-US" altLang="en-US" sz="1800" dirty="0">
                <a:latin typeface="Courier New" charset="0"/>
              </a:rPr>
              <a:t>=1</a:t>
            </a:r>
          </a:p>
        </p:txBody>
      </p:sp>
      <p:sp>
        <p:nvSpPr>
          <p:cNvPr id="117777" name="Text Box 1041"/>
          <p:cNvSpPr txBox="1">
            <a:spLocks noChangeArrowheads="1"/>
          </p:cNvSpPr>
          <p:nvPr/>
        </p:nvSpPr>
        <p:spPr bwMode="auto">
          <a:xfrm>
            <a:off x="8869680" y="4074254"/>
            <a:ext cx="2286000" cy="150495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50000"/>
              </a:spcBef>
              <a:buClrTx/>
              <a:buFontTx/>
              <a:buNone/>
              <a:defRPr/>
            </a:pPr>
            <a:r>
              <a:rPr lang="en-US" altLang="en-US" sz="1600" dirty="0">
                <a:solidFill>
                  <a:srgbClr val="C00000"/>
                </a:solidFill>
              </a:rPr>
              <a:t>The Carry flag </a:t>
            </a:r>
            <a:r>
              <a:rPr lang="en-US" altLang="en-US" sz="1600" dirty="0"/>
              <a:t>indicates whether or not the </a:t>
            </a:r>
            <a:r>
              <a:rPr lang="en-US" altLang="en-US" sz="1600" u="sng" dirty="0"/>
              <a:t>upper half </a:t>
            </a:r>
            <a:r>
              <a:rPr lang="en-US" altLang="en-US" sz="1600" dirty="0"/>
              <a:t>of the product contains </a:t>
            </a:r>
            <a:r>
              <a:rPr lang="en-US" altLang="en-US" sz="1600" b="1" u="sng" dirty="0">
                <a:solidFill>
                  <a:srgbClr val="00B050"/>
                </a:solidFill>
              </a:rPr>
              <a:t>significant digits (?)</a:t>
            </a:r>
            <a:endParaRPr lang="en-US" altLang="en-US" sz="1600" b="1" dirty="0">
              <a:solidFill>
                <a:srgbClr val="00B050"/>
              </a:solidFill>
            </a:endParaRPr>
          </a:p>
        </p:txBody>
      </p:sp>
      <p:pic>
        <p:nvPicPr>
          <p:cNvPr id="3" name="Picture 2"/>
          <p:cNvPicPr>
            <a:picLocks noChangeAspect="1"/>
          </p:cNvPicPr>
          <p:nvPr/>
        </p:nvPicPr>
        <p:blipFill>
          <a:blip r:embed="rId3"/>
          <a:stretch>
            <a:fillRect/>
          </a:stretch>
        </p:blipFill>
        <p:spPr>
          <a:xfrm>
            <a:off x="3882821" y="4810753"/>
            <a:ext cx="4801122" cy="1020402"/>
          </a:xfrm>
          <a:prstGeom prst="rect">
            <a:avLst/>
          </a:prstGeom>
        </p:spPr>
      </p:pic>
      <p:sp>
        <p:nvSpPr>
          <p:cNvPr id="9" name="Rectangle 8"/>
          <p:cNvSpPr/>
          <p:nvPr/>
        </p:nvSpPr>
        <p:spPr>
          <a:xfrm>
            <a:off x="8869680" y="2279298"/>
            <a:ext cx="2286000"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solidFill>
                  <a:srgbClr val="2F2A2B"/>
                </a:solidFill>
              </a:rPr>
              <a:t>Because the </a:t>
            </a:r>
            <a:r>
              <a:rPr lang="en-US" sz="1600" dirty="0">
                <a:solidFill>
                  <a:srgbClr val="C00000"/>
                </a:solidFill>
              </a:rPr>
              <a:t>destination operand</a:t>
            </a:r>
            <a:r>
              <a:rPr lang="en-US" sz="1600" dirty="0">
                <a:solidFill>
                  <a:srgbClr val="2F2A2B"/>
                </a:solidFill>
              </a:rPr>
              <a:t> is</a:t>
            </a:r>
          </a:p>
          <a:p>
            <a:r>
              <a:rPr lang="en-US" sz="1600" b="1" u="sng" dirty="0">
                <a:solidFill>
                  <a:srgbClr val="2F2A2B"/>
                </a:solidFill>
              </a:rPr>
              <a:t>twice the size </a:t>
            </a:r>
            <a:r>
              <a:rPr lang="en-US" sz="1600" dirty="0">
                <a:solidFill>
                  <a:srgbClr val="2F2A2B"/>
                </a:solidFill>
              </a:rPr>
              <a:t>of the </a:t>
            </a:r>
            <a:r>
              <a:rPr lang="en-US" sz="1600" dirty="0">
                <a:solidFill>
                  <a:schemeClr val="accent3"/>
                </a:solidFill>
              </a:rPr>
              <a:t>multiplicand</a:t>
            </a:r>
            <a:r>
              <a:rPr lang="en-US" sz="1600" dirty="0">
                <a:solidFill>
                  <a:srgbClr val="2F2A2B"/>
                </a:solidFill>
              </a:rPr>
              <a:t> and </a:t>
            </a:r>
            <a:r>
              <a:rPr lang="en-US" sz="1600" dirty="0">
                <a:solidFill>
                  <a:schemeClr val="accent3"/>
                </a:solidFill>
              </a:rPr>
              <a:t>multiplier</a:t>
            </a:r>
            <a:r>
              <a:rPr lang="en-US" sz="1600" dirty="0">
                <a:solidFill>
                  <a:srgbClr val="2F2A2B"/>
                </a:solidFill>
              </a:rPr>
              <a:t>, </a:t>
            </a:r>
            <a:r>
              <a:rPr lang="en-US" sz="1600" dirty="0">
                <a:solidFill>
                  <a:srgbClr val="FF0000"/>
                </a:solidFill>
              </a:rPr>
              <a:t>overflow</a:t>
            </a:r>
            <a:r>
              <a:rPr lang="en-US" sz="1600" dirty="0">
                <a:solidFill>
                  <a:srgbClr val="2F2A2B"/>
                </a:solidFill>
              </a:rPr>
              <a:t> </a:t>
            </a:r>
            <a:r>
              <a:rPr lang="en-US" sz="1600" b="1" dirty="0">
                <a:solidFill>
                  <a:srgbClr val="00B050"/>
                </a:solidFill>
              </a:rPr>
              <a:t>cannot occur</a:t>
            </a:r>
            <a:r>
              <a:rPr lang="en-US" sz="1600" dirty="0">
                <a:solidFill>
                  <a:srgbClr val="2F2A2B"/>
                </a:solidFill>
              </a:rPr>
              <a:t>.</a:t>
            </a:r>
            <a:endParaRPr lang="en-US" sz="1600" dirty="0">
              <a:solidFill>
                <a:srgbClr val="2F2A2B"/>
              </a:solidFill>
              <a:effectLst/>
            </a:endParaRPr>
          </a:p>
        </p:txBody>
      </p:sp>
      <p:sp>
        <p:nvSpPr>
          <p:cNvPr id="11" name="TextBox 10"/>
          <p:cNvSpPr txBox="1"/>
          <p:nvPr/>
        </p:nvSpPr>
        <p:spPr>
          <a:xfrm>
            <a:off x="1311301" y="4951622"/>
            <a:ext cx="182293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b="1" dirty="0"/>
              <a:t>Result</a:t>
            </a:r>
            <a:r>
              <a:rPr lang="en-US" dirty="0"/>
              <a:t> = </a:t>
            </a:r>
            <a:r>
              <a:rPr lang="en-US" dirty="0">
                <a:solidFill>
                  <a:srgbClr val="00B050"/>
                </a:solidFill>
              </a:rPr>
              <a:t>20</a:t>
            </a:r>
            <a:r>
              <a:rPr lang="en-US" dirty="0">
                <a:solidFill>
                  <a:schemeClr val="accent3"/>
                </a:solidFill>
              </a:rPr>
              <a:t>0000h</a:t>
            </a:r>
          </a:p>
        </p:txBody>
      </p:sp>
    </p:spTree>
    <p:extLst>
      <p:ext uri="{BB962C8B-B14F-4D97-AF65-F5344CB8AC3E}">
        <p14:creationId xmlns:p14="http://schemas.microsoft.com/office/powerpoint/2010/main" val="20764317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0B7E69FE-7B90-1A4B-8F94-CF7053EF8CF5}" type="slidenum">
              <a:rPr lang="en-US" altLang="en-US" sz="1600">
                <a:latin typeface="Times New Roman" charset="0"/>
              </a:rPr>
              <a:pPr eaLnBrk="1" hangingPunct="1">
                <a:spcBef>
                  <a:spcPct val="0"/>
                </a:spcBef>
                <a:buClrTx/>
                <a:buFontTx/>
                <a:buNone/>
                <a:defRPr/>
              </a:pPr>
              <a:t>49</a:t>
            </a:fld>
            <a:endParaRPr lang="en-US" altLang="en-US" sz="1600">
              <a:latin typeface="Times New Roman" charset="0"/>
            </a:endParaRPr>
          </a:p>
        </p:txBody>
      </p:sp>
      <p:sp>
        <p:nvSpPr>
          <p:cNvPr id="117762" name="Rectangle 1026"/>
          <p:cNvSpPr>
            <a:spLocks noGrp="1" noChangeArrowheads="1"/>
          </p:cNvSpPr>
          <p:nvPr>
            <p:ph type="title"/>
          </p:nvPr>
        </p:nvSpPr>
        <p:spPr/>
        <p:txBody>
          <a:bodyPr>
            <a:normAutofit/>
          </a:bodyPr>
          <a:lstStyle/>
          <a:p>
            <a:pPr eaLnBrk="1" hangingPunct="1">
              <a:defRPr/>
            </a:pPr>
            <a:r>
              <a:rPr lang="en-US" altLang="en-US" sz="4000" b="1" dirty="0">
                <a:solidFill>
                  <a:schemeClr val="tx1"/>
                </a:solidFill>
              </a:rPr>
              <a:t>MUL:</a:t>
            </a:r>
            <a:r>
              <a:rPr lang="en-US" altLang="en-US" sz="4000" dirty="0">
                <a:solidFill>
                  <a:schemeClr val="tx1"/>
                </a:solidFill>
              </a:rPr>
              <a:t> </a:t>
            </a:r>
            <a:r>
              <a:rPr lang="en-US" altLang="en-US" sz="4000" b="1" dirty="0">
                <a:solidFill>
                  <a:schemeClr val="accent3"/>
                </a:solidFill>
              </a:rPr>
              <a:t>Example2</a:t>
            </a:r>
          </a:p>
        </p:txBody>
      </p:sp>
      <p:sp>
        <p:nvSpPr>
          <p:cNvPr id="38922" name="Text Box 1042"/>
          <p:cNvSpPr txBox="1">
            <a:spLocks noChangeArrowheads="1"/>
          </p:cNvSpPr>
          <p:nvPr/>
        </p:nvSpPr>
        <p:spPr bwMode="auto">
          <a:xfrm>
            <a:off x="1160780" y="1875085"/>
            <a:ext cx="71628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marL="342900" indent="-342900" eaLnBrk="1" hangingPunct="1">
              <a:spcBef>
                <a:spcPct val="50000"/>
              </a:spcBef>
              <a:buClrTx/>
              <a:buFont typeface="Arial" charset="0"/>
              <a:buChar char="•"/>
              <a:defRPr/>
            </a:pPr>
            <a:r>
              <a:rPr lang="en-US" altLang="en-US" sz="2000" dirty="0">
                <a:latin typeface="+mn-lt"/>
              </a:rPr>
              <a:t>12345h * 1000h, using 32-bit operands:</a:t>
            </a:r>
          </a:p>
        </p:txBody>
      </p:sp>
      <p:sp>
        <p:nvSpPr>
          <p:cNvPr id="11" name="Text Box 1040"/>
          <p:cNvSpPr txBox="1">
            <a:spLocks noChangeArrowheads="1"/>
          </p:cNvSpPr>
          <p:nvPr/>
        </p:nvSpPr>
        <p:spPr bwMode="auto">
          <a:xfrm>
            <a:off x="1808480" y="2441082"/>
            <a:ext cx="7086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1766888"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1766888"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1766888"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1766888"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1766888"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1766888"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1766888"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1766888"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1766888"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2000" dirty="0" err="1">
                <a:latin typeface="+mn-lt"/>
              </a:rPr>
              <a:t>mov</a:t>
            </a:r>
            <a:r>
              <a:rPr lang="en-US" altLang="en-US" sz="2000" dirty="0">
                <a:latin typeface="+mn-lt"/>
              </a:rPr>
              <a:t> eax,12345h</a:t>
            </a:r>
          </a:p>
          <a:p>
            <a:pPr eaLnBrk="1" hangingPunct="1">
              <a:lnSpc>
                <a:spcPct val="50000"/>
              </a:lnSpc>
              <a:spcBef>
                <a:spcPct val="50000"/>
              </a:spcBef>
              <a:buClrTx/>
              <a:buFontTx/>
              <a:buNone/>
              <a:defRPr/>
            </a:pPr>
            <a:r>
              <a:rPr lang="en-US" altLang="en-US" sz="2000" dirty="0" err="1">
                <a:latin typeface="+mn-lt"/>
              </a:rPr>
              <a:t>mov</a:t>
            </a:r>
            <a:r>
              <a:rPr lang="en-US" altLang="en-US" sz="2000" dirty="0">
                <a:latin typeface="+mn-lt"/>
              </a:rPr>
              <a:t> ebx,1000h</a:t>
            </a:r>
          </a:p>
          <a:p>
            <a:pPr eaLnBrk="1" hangingPunct="1">
              <a:lnSpc>
                <a:spcPct val="50000"/>
              </a:lnSpc>
              <a:spcBef>
                <a:spcPct val="50000"/>
              </a:spcBef>
              <a:buClrTx/>
              <a:buFontTx/>
              <a:buNone/>
              <a:defRPr/>
            </a:pPr>
            <a:r>
              <a:rPr lang="en-US" altLang="en-US" sz="2000" dirty="0" err="1">
                <a:solidFill>
                  <a:schemeClr val="accent3"/>
                </a:solidFill>
                <a:latin typeface="+mn-lt"/>
              </a:rPr>
              <a:t>mul</a:t>
            </a:r>
            <a:r>
              <a:rPr lang="en-US" altLang="en-US" sz="2000" dirty="0">
                <a:latin typeface="+mn-lt"/>
              </a:rPr>
              <a:t> </a:t>
            </a:r>
            <a:r>
              <a:rPr lang="en-US" altLang="en-US" sz="2000" dirty="0" err="1">
                <a:latin typeface="+mn-lt"/>
              </a:rPr>
              <a:t>ebx</a:t>
            </a:r>
            <a:r>
              <a:rPr lang="en-US" altLang="en-US" sz="2000" dirty="0">
                <a:latin typeface="+mn-lt"/>
              </a:rPr>
              <a:t>	; EDX:EAX = </a:t>
            </a:r>
            <a:r>
              <a:rPr lang="en-US" altLang="en-US" sz="2000" b="1" dirty="0">
                <a:solidFill>
                  <a:srgbClr val="00B050"/>
                </a:solidFill>
                <a:latin typeface="+mn-lt"/>
              </a:rPr>
              <a:t>00000000</a:t>
            </a:r>
            <a:r>
              <a:rPr lang="en-US" altLang="en-US" sz="2000" dirty="0">
                <a:solidFill>
                  <a:schemeClr val="accent3"/>
                </a:solidFill>
                <a:latin typeface="+mn-lt"/>
              </a:rPr>
              <a:t>12345000</a:t>
            </a:r>
            <a:r>
              <a:rPr lang="en-US" altLang="en-US" sz="2000" dirty="0">
                <a:latin typeface="+mn-lt"/>
              </a:rPr>
              <a:t>h, </a:t>
            </a:r>
            <a:r>
              <a:rPr lang="en-US" altLang="en-US" sz="2000" dirty="0">
                <a:solidFill>
                  <a:srgbClr val="C00000"/>
                </a:solidFill>
                <a:latin typeface="+mn-lt"/>
              </a:rPr>
              <a:t>CF</a:t>
            </a:r>
            <a:r>
              <a:rPr lang="en-US" altLang="en-US" sz="2000" dirty="0">
                <a:latin typeface="+mn-lt"/>
              </a:rPr>
              <a:t>=0</a:t>
            </a:r>
          </a:p>
        </p:txBody>
      </p:sp>
      <p:pic>
        <p:nvPicPr>
          <p:cNvPr id="2" name="Picture 1"/>
          <p:cNvPicPr>
            <a:picLocks noChangeAspect="1"/>
          </p:cNvPicPr>
          <p:nvPr/>
        </p:nvPicPr>
        <p:blipFill>
          <a:blip r:embed="rId3"/>
          <a:stretch>
            <a:fillRect/>
          </a:stretch>
        </p:blipFill>
        <p:spPr>
          <a:xfrm>
            <a:off x="2857500" y="3612607"/>
            <a:ext cx="6286500" cy="1197993"/>
          </a:xfrm>
          <a:prstGeom prst="rect">
            <a:avLst/>
          </a:prstGeom>
        </p:spPr>
      </p:pic>
      <p:sp>
        <p:nvSpPr>
          <p:cNvPr id="7" name="Text Box 1041"/>
          <p:cNvSpPr txBox="1">
            <a:spLocks noChangeArrowheads="1"/>
          </p:cNvSpPr>
          <p:nvPr/>
        </p:nvSpPr>
        <p:spPr bwMode="auto">
          <a:xfrm>
            <a:off x="9144000" y="2968273"/>
            <a:ext cx="2286000" cy="150495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50000"/>
              </a:spcBef>
              <a:buClrTx/>
              <a:buFontTx/>
              <a:buNone/>
              <a:defRPr/>
            </a:pPr>
            <a:r>
              <a:rPr lang="en-US" altLang="en-US" sz="1600" dirty="0">
                <a:solidFill>
                  <a:srgbClr val="C00000"/>
                </a:solidFill>
              </a:rPr>
              <a:t>The Carry flag </a:t>
            </a:r>
            <a:r>
              <a:rPr lang="en-US" altLang="en-US" sz="1600" dirty="0"/>
              <a:t>indicates whether or not the </a:t>
            </a:r>
            <a:r>
              <a:rPr lang="en-US" altLang="en-US" sz="1600" u="sng" dirty="0"/>
              <a:t>upper half </a:t>
            </a:r>
            <a:r>
              <a:rPr lang="en-US" altLang="en-US" sz="1600" dirty="0"/>
              <a:t>of the product contains </a:t>
            </a:r>
            <a:r>
              <a:rPr lang="en-US" altLang="en-US" sz="1600" b="1" u="sng" dirty="0">
                <a:solidFill>
                  <a:srgbClr val="00B050"/>
                </a:solidFill>
              </a:rPr>
              <a:t>significant digits (?)</a:t>
            </a:r>
            <a:endParaRPr lang="en-US" altLang="en-US" sz="1600" b="1" dirty="0">
              <a:solidFill>
                <a:srgbClr val="00B050"/>
              </a:solidFill>
            </a:endParaRPr>
          </a:p>
        </p:txBody>
      </p:sp>
      <p:pic>
        <p:nvPicPr>
          <p:cNvPr id="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4672744"/>
            <a:ext cx="4779759" cy="1590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9" name="TextBox 8"/>
          <p:cNvSpPr txBox="1"/>
          <p:nvPr/>
        </p:nvSpPr>
        <p:spPr>
          <a:xfrm>
            <a:off x="4974667" y="2528541"/>
            <a:ext cx="205697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b="1" dirty="0"/>
              <a:t>Result</a:t>
            </a:r>
            <a:r>
              <a:rPr lang="en-US" dirty="0"/>
              <a:t> = </a:t>
            </a:r>
            <a:r>
              <a:rPr lang="en-US" dirty="0">
                <a:solidFill>
                  <a:schemeClr val="accent3"/>
                </a:solidFill>
              </a:rPr>
              <a:t>12345000h</a:t>
            </a:r>
          </a:p>
        </p:txBody>
      </p:sp>
    </p:spTree>
    <p:extLst>
      <p:ext uri="{BB962C8B-B14F-4D97-AF65-F5344CB8AC3E}">
        <p14:creationId xmlns:p14="http://schemas.microsoft.com/office/powerpoint/2010/main" val="1034753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3"/>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E9842C4D-928D-AE40-BDB5-2DF38D31A438}" type="slidenum">
              <a:rPr lang="en-US" altLang="en-US" sz="1600">
                <a:latin typeface="Times New Roman" charset="0"/>
              </a:rPr>
              <a:pPr eaLnBrk="1" hangingPunct="1">
                <a:spcBef>
                  <a:spcPct val="0"/>
                </a:spcBef>
                <a:buClrTx/>
                <a:buFontTx/>
                <a:buNone/>
                <a:defRPr/>
              </a:pPr>
              <a:t>50</a:t>
            </a:fld>
            <a:endParaRPr lang="en-US" altLang="en-US" sz="1600">
              <a:latin typeface="Times New Roman" charset="0"/>
            </a:endParaRPr>
          </a:p>
        </p:txBody>
      </p:sp>
      <p:sp>
        <p:nvSpPr>
          <p:cNvPr id="134146" name="Rectangle 2"/>
          <p:cNvSpPr>
            <a:spLocks noGrp="1" noChangeArrowheads="1"/>
          </p:cNvSpPr>
          <p:nvPr>
            <p:ph type="title"/>
          </p:nvPr>
        </p:nvSpPr>
        <p:spPr/>
        <p:txBody>
          <a:bodyPr>
            <a:normAutofit/>
          </a:bodyPr>
          <a:lstStyle/>
          <a:p>
            <a:pPr>
              <a:defRPr/>
            </a:pPr>
            <a:r>
              <a:rPr lang="en-US" altLang="en-US" sz="4000" b="1" dirty="0">
                <a:solidFill>
                  <a:schemeClr val="tx1"/>
                </a:solidFill>
              </a:rPr>
              <a:t>MUL:</a:t>
            </a:r>
            <a:r>
              <a:rPr lang="en-US" altLang="en-US" sz="4000" dirty="0">
                <a:solidFill>
                  <a:schemeClr val="tx1"/>
                </a:solidFill>
              </a:rPr>
              <a:t> </a:t>
            </a:r>
            <a:r>
              <a:rPr lang="en-US" altLang="en-US" sz="4000" b="1" dirty="0">
                <a:solidFill>
                  <a:schemeClr val="accent3"/>
                </a:solidFill>
              </a:rPr>
              <a:t>Example3</a:t>
            </a:r>
            <a:endParaRPr lang="en-US" altLang="en-US" sz="4000" dirty="0"/>
          </a:p>
        </p:txBody>
      </p:sp>
      <p:sp>
        <p:nvSpPr>
          <p:cNvPr id="39941" name="Text Box 3"/>
          <p:cNvSpPr txBox="1">
            <a:spLocks noChangeArrowheads="1"/>
          </p:cNvSpPr>
          <p:nvPr/>
        </p:nvSpPr>
        <p:spPr bwMode="auto">
          <a:xfrm>
            <a:off x="2565400" y="2804160"/>
            <a:ext cx="45720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3657600" algn="l"/>
                <a:tab pos="4114800"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3657600" algn="l"/>
                <a:tab pos="4114800"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3657600" algn="l"/>
                <a:tab pos="4114800"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3657600" algn="l"/>
                <a:tab pos="4114800"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3657600" algn="l"/>
                <a:tab pos="4114800"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1800" dirty="0" err="1">
                <a:latin typeface="Courier New" charset="0"/>
              </a:rPr>
              <a:t>mov</a:t>
            </a:r>
            <a:r>
              <a:rPr lang="en-US" altLang="en-US" sz="1800" dirty="0">
                <a:latin typeface="Courier New" charset="0"/>
              </a:rPr>
              <a:t> ax,1234h</a:t>
            </a:r>
          </a:p>
          <a:p>
            <a:pPr eaLnBrk="1" hangingPunct="1">
              <a:lnSpc>
                <a:spcPct val="50000"/>
              </a:lnSpc>
              <a:spcBef>
                <a:spcPct val="50000"/>
              </a:spcBef>
              <a:buClrTx/>
              <a:buFontTx/>
              <a:buNone/>
              <a:defRPr/>
            </a:pPr>
            <a:r>
              <a:rPr lang="en-US" altLang="en-US" sz="1800" dirty="0" err="1">
                <a:latin typeface="Courier New" charset="0"/>
              </a:rPr>
              <a:t>mov</a:t>
            </a:r>
            <a:r>
              <a:rPr lang="en-US" altLang="en-US" sz="1800" dirty="0">
                <a:latin typeface="Courier New" charset="0"/>
              </a:rPr>
              <a:t> bx,100h</a:t>
            </a:r>
          </a:p>
          <a:p>
            <a:pPr eaLnBrk="1" hangingPunct="1">
              <a:lnSpc>
                <a:spcPct val="50000"/>
              </a:lnSpc>
              <a:spcBef>
                <a:spcPct val="50000"/>
              </a:spcBef>
              <a:buClrTx/>
              <a:buFontTx/>
              <a:buNone/>
              <a:defRPr/>
            </a:pPr>
            <a:r>
              <a:rPr lang="en-US" altLang="en-US" sz="1800" dirty="0" err="1">
                <a:solidFill>
                  <a:schemeClr val="accent3"/>
                </a:solidFill>
                <a:latin typeface="Courier New" charset="0"/>
              </a:rPr>
              <a:t>mul</a:t>
            </a:r>
            <a:r>
              <a:rPr lang="en-US" altLang="en-US" sz="1800" dirty="0">
                <a:solidFill>
                  <a:schemeClr val="accent3"/>
                </a:solidFill>
                <a:latin typeface="Courier New" charset="0"/>
              </a:rPr>
              <a:t> </a:t>
            </a:r>
            <a:r>
              <a:rPr lang="en-US" altLang="en-US" sz="1800" dirty="0" err="1">
                <a:latin typeface="Courier New" charset="0"/>
              </a:rPr>
              <a:t>bx</a:t>
            </a:r>
            <a:r>
              <a:rPr lang="en-US" altLang="en-US" sz="1800" dirty="0">
                <a:latin typeface="Courier New" charset="0"/>
              </a:rPr>
              <a:t>	</a:t>
            </a:r>
          </a:p>
        </p:txBody>
      </p:sp>
      <p:sp>
        <p:nvSpPr>
          <p:cNvPr id="39942" name="Text Box 4"/>
          <p:cNvSpPr txBox="1">
            <a:spLocks noChangeArrowheads="1"/>
          </p:cNvSpPr>
          <p:nvPr/>
        </p:nvSpPr>
        <p:spPr bwMode="auto">
          <a:xfrm>
            <a:off x="1270000" y="1838960"/>
            <a:ext cx="996188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marL="342900" indent="-342900" eaLnBrk="1" hangingPunct="1">
              <a:spcBef>
                <a:spcPct val="50000"/>
              </a:spcBef>
              <a:buClrTx/>
              <a:buFont typeface="Arial" charset="0"/>
              <a:buChar char="•"/>
              <a:defRPr/>
            </a:pPr>
            <a:r>
              <a:rPr lang="en-US" altLang="en-US" sz="2000" dirty="0">
                <a:latin typeface="+mn-lt"/>
              </a:rPr>
              <a:t>What will be the hexadecimal values of DX, AX, and the Carry flag after the following instructions execute?</a:t>
            </a:r>
          </a:p>
        </p:txBody>
      </p:sp>
      <p:sp>
        <p:nvSpPr>
          <p:cNvPr id="134149" name="Text Box 5"/>
          <p:cNvSpPr txBox="1">
            <a:spLocks noChangeArrowheads="1"/>
          </p:cNvSpPr>
          <p:nvPr/>
        </p:nvSpPr>
        <p:spPr bwMode="auto">
          <a:xfrm>
            <a:off x="2003672" y="4378086"/>
            <a:ext cx="6400800"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50000"/>
              </a:spcBef>
              <a:buClrTx/>
              <a:buFontTx/>
              <a:buNone/>
              <a:defRPr/>
            </a:pPr>
            <a:r>
              <a:rPr lang="en-US" altLang="en-US" sz="2100" dirty="0">
                <a:solidFill>
                  <a:schemeClr val="tx2"/>
                </a:solidFill>
                <a:latin typeface="+mn-lt"/>
              </a:rPr>
              <a:t>DX = 00</a:t>
            </a:r>
            <a:r>
              <a:rPr lang="en-US" altLang="en-US" sz="2100" dirty="0">
                <a:solidFill>
                  <a:schemeClr val="accent3"/>
                </a:solidFill>
                <a:latin typeface="+mn-lt"/>
              </a:rPr>
              <a:t>12</a:t>
            </a:r>
            <a:r>
              <a:rPr lang="en-US" altLang="en-US" sz="2100" dirty="0">
                <a:solidFill>
                  <a:schemeClr val="tx2"/>
                </a:solidFill>
                <a:latin typeface="+mn-lt"/>
              </a:rPr>
              <a:t>h, AX = </a:t>
            </a:r>
            <a:r>
              <a:rPr lang="en-US" altLang="en-US" sz="2100" dirty="0">
                <a:solidFill>
                  <a:srgbClr val="00B050"/>
                </a:solidFill>
                <a:latin typeface="+mn-lt"/>
              </a:rPr>
              <a:t>3400</a:t>
            </a:r>
            <a:r>
              <a:rPr lang="en-US" altLang="en-US" sz="2100" dirty="0">
                <a:solidFill>
                  <a:schemeClr val="tx2"/>
                </a:solidFill>
                <a:latin typeface="+mn-lt"/>
              </a:rPr>
              <a:t>h, </a:t>
            </a:r>
            <a:r>
              <a:rPr lang="en-US" altLang="en-US" sz="2100" dirty="0">
                <a:solidFill>
                  <a:srgbClr val="C00000"/>
                </a:solidFill>
                <a:latin typeface="+mn-lt"/>
              </a:rPr>
              <a:t>CF</a:t>
            </a:r>
            <a:r>
              <a:rPr lang="en-US" altLang="en-US" sz="2100" dirty="0">
                <a:solidFill>
                  <a:schemeClr val="tx2"/>
                </a:solidFill>
                <a:latin typeface="+mn-lt"/>
              </a:rPr>
              <a:t> = 1</a:t>
            </a:r>
          </a:p>
        </p:txBody>
      </p:sp>
      <p:pic>
        <p:nvPicPr>
          <p:cNvPr id="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2606" y="2641601"/>
            <a:ext cx="5003733" cy="1664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extBox 1"/>
          <p:cNvSpPr txBox="1"/>
          <p:nvPr/>
        </p:nvSpPr>
        <p:spPr>
          <a:xfrm>
            <a:off x="2743316" y="3959154"/>
            <a:ext cx="182293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b="1" dirty="0"/>
              <a:t>Result</a:t>
            </a:r>
            <a:r>
              <a:rPr lang="en-US" dirty="0"/>
              <a:t> = </a:t>
            </a:r>
            <a:r>
              <a:rPr lang="en-US" dirty="0">
                <a:solidFill>
                  <a:schemeClr val="accent3"/>
                </a:solidFill>
              </a:rPr>
              <a:t>12</a:t>
            </a:r>
            <a:r>
              <a:rPr lang="en-US" dirty="0">
                <a:solidFill>
                  <a:srgbClr val="00B050"/>
                </a:solidFill>
              </a:rPr>
              <a:t>3400h</a:t>
            </a:r>
          </a:p>
        </p:txBody>
      </p:sp>
    </p:spTree>
    <p:extLst>
      <p:ext uri="{BB962C8B-B14F-4D97-AF65-F5344CB8AC3E}">
        <p14:creationId xmlns:p14="http://schemas.microsoft.com/office/powerpoint/2010/main" val="370657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C2027F64-342E-834A-B9FA-50C8CF996086}" type="slidenum">
              <a:rPr lang="en-US" altLang="en-US" sz="1600">
                <a:latin typeface="Times New Roman" charset="0"/>
              </a:rPr>
              <a:pPr eaLnBrk="1" hangingPunct="1">
                <a:spcBef>
                  <a:spcPct val="0"/>
                </a:spcBef>
                <a:buClrTx/>
                <a:buFontTx/>
                <a:buNone/>
                <a:defRPr/>
              </a:pPr>
              <a:t>6</a:t>
            </a:fld>
            <a:endParaRPr lang="en-US" altLang="en-US" sz="1600">
              <a:latin typeface="Times New Roman" charset="0"/>
            </a:endParaRPr>
          </a:p>
        </p:txBody>
      </p:sp>
      <p:sp>
        <p:nvSpPr>
          <p:cNvPr id="83970" name="Rectangle 1026"/>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Logical </a:t>
            </a:r>
            <a:r>
              <a:rPr lang="en-US" altLang="en-US" sz="4000" b="1" dirty="0">
                <a:solidFill>
                  <a:schemeClr val="tx1"/>
                </a:solidFill>
              </a:rPr>
              <a:t>Shift</a:t>
            </a:r>
          </a:p>
        </p:txBody>
      </p:sp>
      <p:sp>
        <p:nvSpPr>
          <p:cNvPr id="6150" name="Rectangle 1028"/>
          <p:cNvSpPr>
            <a:spLocks noChangeArrowheads="1"/>
          </p:cNvSpPr>
          <p:nvPr/>
        </p:nvSpPr>
        <p:spPr bwMode="auto">
          <a:xfrm>
            <a:off x="2286000" y="2617035"/>
            <a:ext cx="7689516" cy="111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defRPr/>
            </a:pPr>
            <a:endParaRPr lang="en-US" altLang="en-US"/>
          </a:p>
        </p:txBody>
      </p:sp>
      <p:graphicFrame>
        <p:nvGraphicFramePr>
          <p:cNvPr id="18438" name="Object 1029"/>
          <p:cNvGraphicFramePr>
            <a:graphicFrameLocks noChangeAspect="1"/>
          </p:cNvGraphicFramePr>
          <p:nvPr>
            <p:extLst>
              <p:ext uri="{D42A27DB-BD31-4B8C-83A1-F6EECF244321}">
                <p14:modId xmlns:p14="http://schemas.microsoft.com/office/powerpoint/2010/main" val="1577309993"/>
              </p:ext>
            </p:extLst>
          </p:nvPr>
        </p:nvGraphicFramePr>
        <p:xfrm>
          <a:off x="2609891" y="4018008"/>
          <a:ext cx="5580817" cy="912249"/>
        </p:xfrm>
        <a:graphic>
          <a:graphicData uri="http://schemas.openxmlformats.org/presentationml/2006/ole">
            <mc:AlternateContent xmlns:mc="http://schemas.openxmlformats.org/markup-compatibility/2006">
              <mc:Choice xmlns:v="urn:schemas-microsoft-com:vml" Requires="v">
                <p:oleObj spid="_x0000_s69286" name="VISIO" r:id="rId3" imgW="3736848" imgH="502920" progId="Visio.Drawing.6">
                  <p:embed/>
                </p:oleObj>
              </mc:Choice>
              <mc:Fallback>
                <p:oleObj name="VISIO" r:id="rId3" imgW="3736848" imgH="50292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t="-23189" r="-1563"/>
                      <a:stretch>
                        <a:fillRect/>
                      </a:stretch>
                    </p:blipFill>
                    <p:spPr bwMode="auto">
                      <a:xfrm>
                        <a:off x="2609891" y="4018008"/>
                        <a:ext cx="5580817" cy="912249"/>
                      </a:xfrm>
                      <a:prstGeom prst="rect">
                        <a:avLst/>
                      </a:prstGeom>
                      <a:noFill/>
                      <a:ln>
                        <a:noFill/>
                      </a:ln>
                      <a:effectLst/>
                    </p:spPr>
                  </p:pic>
                </p:oleObj>
              </mc:Fallback>
            </mc:AlternateContent>
          </a:graphicData>
        </a:graphic>
      </p:graphicFrame>
      <p:pic>
        <p:nvPicPr>
          <p:cNvPr id="6152" name="Picture 10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891" y="4656171"/>
            <a:ext cx="5326063" cy="142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Rectangle 2"/>
          <p:cNvSpPr/>
          <p:nvPr/>
        </p:nvSpPr>
        <p:spPr>
          <a:xfrm>
            <a:off x="1219199" y="1812116"/>
            <a:ext cx="8929142" cy="2062103"/>
          </a:xfrm>
          <a:prstGeom prst="rect">
            <a:avLst/>
          </a:prstGeom>
        </p:spPr>
        <p:txBody>
          <a:bodyPr wrap="square">
            <a:spAutoFit/>
          </a:bodyPr>
          <a:lstStyle/>
          <a:p>
            <a:pPr marL="285750" indent="-285750">
              <a:buFont typeface="Arial" charset="0"/>
              <a:buChar char="•"/>
            </a:pPr>
            <a:r>
              <a:rPr lang="en-US" dirty="0">
                <a:solidFill>
                  <a:srgbClr val="2F2A2B"/>
                </a:solidFill>
              </a:rPr>
              <a:t>There are </a:t>
            </a:r>
            <a:r>
              <a:rPr lang="en-US" b="1" dirty="0">
                <a:solidFill>
                  <a:srgbClr val="2F2A2B"/>
                </a:solidFill>
              </a:rPr>
              <a:t>two ways </a:t>
            </a:r>
            <a:r>
              <a:rPr lang="en-US" dirty="0">
                <a:solidFill>
                  <a:srgbClr val="2F2A2B"/>
                </a:solidFill>
              </a:rPr>
              <a:t>to shift an operand’s bits</a:t>
            </a:r>
          </a:p>
          <a:p>
            <a:pPr marL="742950" lvl="1" indent="-285750">
              <a:buFont typeface="Courier New" charset="0"/>
              <a:buChar char="o"/>
            </a:pPr>
            <a:r>
              <a:rPr lang="en-US" b="1" dirty="0">
                <a:solidFill>
                  <a:srgbClr val="C00000"/>
                </a:solidFill>
              </a:rPr>
              <a:t>The first</a:t>
            </a:r>
            <a:r>
              <a:rPr lang="en-US" dirty="0">
                <a:solidFill>
                  <a:srgbClr val="2F2A2B"/>
                </a:solidFill>
              </a:rPr>
              <a:t>: </a:t>
            </a:r>
            <a:r>
              <a:rPr lang="en-US" b="1" dirty="0">
                <a:solidFill>
                  <a:schemeClr val="accent3"/>
                </a:solidFill>
              </a:rPr>
              <a:t>logical shift</a:t>
            </a:r>
            <a:r>
              <a:rPr lang="en-US" dirty="0">
                <a:solidFill>
                  <a:srgbClr val="2F2A2B"/>
                </a:solidFill>
              </a:rPr>
              <a:t>, </a:t>
            </a:r>
            <a:r>
              <a:rPr lang="en-US" u="sng" dirty="0">
                <a:solidFill>
                  <a:srgbClr val="2F2A2B"/>
                </a:solidFill>
              </a:rPr>
              <a:t>fills the newly created bit position </a:t>
            </a:r>
            <a:r>
              <a:rPr lang="en-US" b="1" dirty="0">
                <a:solidFill>
                  <a:srgbClr val="2F2A2B"/>
                </a:solidFill>
              </a:rPr>
              <a:t>with zero</a:t>
            </a:r>
          </a:p>
          <a:p>
            <a:pPr lvl="1"/>
            <a:r>
              <a:rPr lang="en-US" dirty="0">
                <a:solidFill>
                  <a:srgbClr val="2F2A2B"/>
                </a:solidFill>
              </a:rPr>
              <a:t> </a:t>
            </a:r>
          </a:p>
          <a:p>
            <a:pPr marL="285750" indent="-285750">
              <a:buFont typeface="Arial" charset="0"/>
              <a:buChar char="•"/>
            </a:pPr>
            <a:r>
              <a:rPr lang="en-US" b="1" dirty="0">
                <a:solidFill>
                  <a:schemeClr val="accent3"/>
                </a:solidFill>
              </a:rPr>
              <a:t>Example:</a:t>
            </a:r>
          </a:p>
          <a:p>
            <a:pPr marL="1200150" lvl="2" indent="-285750">
              <a:buFont typeface="Courier New" charset="0"/>
              <a:buChar char="o"/>
            </a:pPr>
            <a:r>
              <a:rPr lang="en-US" dirty="0">
                <a:solidFill>
                  <a:srgbClr val="2F2A2B"/>
                </a:solidFill>
              </a:rPr>
              <a:t>A byte is logically shifted </a:t>
            </a:r>
            <a:r>
              <a:rPr lang="en-US" dirty="0">
                <a:solidFill>
                  <a:schemeClr val="accent3"/>
                </a:solidFill>
              </a:rPr>
              <a:t>one position </a:t>
            </a:r>
            <a:r>
              <a:rPr lang="en-US" dirty="0">
                <a:solidFill>
                  <a:srgbClr val="2F2A2B"/>
                </a:solidFill>
              </a:rPr>
              <a:t>to </a:t>
            </a:r>
            <a:r>
              <a:rPr lang="en-US" sz="2000" b="1" u="sng" dirty="0">
                <a:solidFill>
                  <a:schemeClr val="accent3"/>
                </a:solidFill>
              </a:rPr>
              <a:t>the right</a:t>
            </a:r>
            <a:endParaRPr lang="en-US" sz="2000" dirty="0">
              <a:solidFill>
                <a:srgbClr val="2F2A2B"/>
              </a:solidFill>
            </a:endParaRPr>
          </a:p>
          <a:p>
            <a:pPr marL="1200150" lvl="2" indent="-285750">
              <a:buFont typeface="Courier New" charset="0"/>
              <a:buChar char="o"/>
            </a:pPr>
            <a:r>
              <a:rPr lang="en-US" dirty="0">
                <a:solidFill>
                  <a:srgbClr val="2F2A2B"/>
                </a:solidFill>
              </a:rPr>
              <a:t>Each bit is moved to the next lowest bit position</a:t>
            </a:r>
          </a:p>
          <a:p>
            <a:pPr marL="1200150" lvl="2" indent="-285750">
              <a:buFont typeface="Courier New" charset="0"/>
              <a:buChar char="o"/>
            </a:pPr>
            <a:r>
              <a:rPr lang="en-US" dirty="0">
                <a:solidFill>
                  <a:srgbClr val="2F2A2B"/>
                </a:solidFill>
              </a:rPr>
              <a:t>Note that </a:t>
            </a:r>
            <a:r>
              <a:rPr lang="en-US" b="1" dirty="0">
                <a:solidFill>
                  <a:schemeClr val="accent3"/>
                </a:solidFill>
              </a:rPr>
              <a:t>bit 7</a:t>
            </a:r>
            <a:r>
              <a:rPr lang="en-US" dirty="0">
                <a:solidFill>
                  <a:srgbClr val="2F2A2B"/>
                </a:solidFill>
              </a:rPr>
              <a:t> is </a:t>
            </a:r>
            <a:r>
              <a:rPr lang="en-US" b="1" u="sng" dirty="0">
                <a:solidFill>
                  <a:schemeClr val="accent3"/>
                </a:solidFill>
              </a:rPr>
              <a:t>assigned</a:t>
            </a:r>
            <a:r>
              <a:rPr lang="en-US" dirty="0">
                <a:solidFill>
                  <a:schemeClr val="accent3"/>
                </a:solidFill>
              </a:rPr>
              <a:t> </a:t>
            </a:r>
            <a:r>
              <a:rPr lang="en-US" dirty="0">
                <a:solidFill>
                  <a:srgbClr val="2F2A2B"/>
                </a:solidFill>
              </a:rPr>
              <a:t>0:</a:t>
            </a:r>
            <a:endParaRPr lang="en-US" dirty="0">
              <a:solidFill>
                <a:srgbClr val="2F2A2B"/>
              </a:solidFill>
              <a:effectLst/>
            </a:endParaRPr>
          </a:p>
        </p:txBody>
      </p:sp>
      <p:sp>
        <p:nvSpPr>
          <p:cNvPr id="4" name="Rectangle 3"/>
          <p:cNvSpPr/>
          <p:nvPr/>
        </p:nvSpPr>
        <p:spPr>
          <a:xfrm>
            <a:off x="8299532" y="4904912"/>
            <a:ext cx="1749263"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solidFill>
                  <a:srgbClr val="2F2A2B"/>
                </a:solidFill>
              </a:rPr>
              <a:t>The </a:t>
            </a:r>
            <a:r>
              <a:rPr lang="en-US" b="1" dirty="0">
                <a:solidFill>
                  <a:schemeClr val="accent3"/>
                </a:solidFill>
              </a:rPr>
              <a:t>lowest bit </a:t>
            </a:r>
            <a:r>
              <a:rPr lang="en-US" dirty="0">
                <a:solidFill>
                  <a:srgbClr val="2F2A2B"/>
                </a:solidFill>
              </a:rPr>
              <a:t>is shifted into the </a:t>
            </a:r>
            <a:r>
              <a:rPr lang="en-US" b="1" dirty="0">
                <a:solidFill>
                  <a:schemeClr val="accent3"/>
                </a:solidFill>
              </a:rPr>
              <a:t>Carry flag</a:t>
            </a:r>
            <a:endParaRPr lang="en-US" b="1" dirty="0">
              <a:solidFill>
                <a:schemeClr val="accent3"/>
              </a:solidFill>
              <a:effectLst/>
            </a:endParaRPr>
          </a:p>
        </p:txBody>
      </p:sp>
      <p:sp>
        <p:nvSpPr>
          <p:cNvPr id="2" name="TextBox 1"/>
          <p:cNvSpPr txBox="1"/>
          <p:nvPr/>
        </p:nvSpPr>
        <p:spPr>
          <a:xfrm>
            <a:off x="2950595" y="5741999"/>
            <a:ext cx="936493" cy="274086"/>
          </a:xfrm>
          <a:prstGeom prst="rect">
            <a:avLst/>
          </a:prstGeom>
          <a:noFill/>
          <a:ln>
            <a:solidFill>
              <a:srgbClr val="FF0000"/>
            </a:solidFill>
          </a:ln>
        </p:spPr>
        <p:txBody>
          <a:bodyPr wrap="square" rtlCol="0">
            <a:spAutoFit/>
          </a:bodyPr>
          <a:lstStyle/>
          <a:p>
            <a:endParaRPr lang="en-US"/>
          </a:p>
        </p:txBody>
      </p:sp>
    </p:spTree>
    <p:extLst>
      <p:ext uri="{BB962C8B-B14F-4D97-AF65-F5344CB8AC3E}">
        <p14:creationId xmlns:p14="http://schemas.microsoft.com/office/powerpoint/2010/main" val="1573503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3"/>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507456FE-F542-A440-9EB6-579E2FA9A6AA}" type="slidenum">
              <a:rPr lang="en-US" altLang="en-US" sz="1600">
                <a:latin typeface="Times New Roman" charset="0"/>
              </a:rPr>
              <a:pPr eaLnBrk="1" hangingPunct="1">
                <a:spcBef>
                  <a:spcPct val="0"/>
                </a:spcBef>
                <a:buClrTx/>
                <a:buFontTx/>
                <a:buNone/>
                <a:defRPr/>
              </a:pPr>
              <a:t>51</a:t>
            </a:fld>
            <a:endParaRPr lang="en-US" altLang="en-US" sz="1600">
              <a:latin typeface="Times New Roman" charset="0"/>
            </a:endParaRPr>
          </a:p>
        </p:txBody>
      </p:sp>
      <p:sp>
        <p:nvSpPr>
          <p:cNvPr id="139266" name="Rectangle 1026"/>
          <p:cNvSpPr>
            <a:spLocks noGrp="1" noChangeArrowheads="1"/>
          </p:cNvSpPr>
          <p:nvPr>
            <p:ph type="title"/>
          </p:nvPr>
        </p:nvSpPr>
        <p:spPr/>
        <p:txBody>
          <a:bodyPr>
            <a:normAutofit/>
          </a:bodyPr>
          <a:lstStyle/>
          <a:p>
            <a:pPr>
              <a:defRPr/>
            </a:pPr>
            <a:r>
              <a:rPr lang="en-US" altLang="en-US" sz="4000" b="1" dirty="0">
                <a:solidFill>
                  <a:schemeClr val="tx1"/>
                </a:solidFill>
              </a:rPr>
              <a:t>MUL:</a:t>
            </a:r>
            <a:r>
              <a:rPr lang="en-US" altLang="en-US" sz="4000" dirty="0">
                <a:solidFill>
                  <a:schemeClr val="tx1"/>
                </a:solidFill>
              </a:rPr>
              <a:t> </a:t>
            </a:r>
            <a:r>
              <a:rPr lang="en-US" altLang="en-US" sz="4000" b="1" dirty="0">
                <a:solidFill>
                  <a:schemeClr val="accent3"/>
                </a:solidFill>
              </a:rPr>
              <a:t>Example4</a:t>
            </a:r>
            <a:endParaRPr lang="en-US" altLang="en-US" sz="4000" dirty="0"/>
          </a:p>
        </p:txBody>
      </p:sp>
      <p:sp>
        <p:nvSpPr>
          <p:cNvPr id="40965" name="Text Box 1027"/>
          <p:cNvSpPr txBox="1">
            <a:spLocks noChangeArrowheads="1"/>
          </p:cNvSpPr>
          <p:nvPr/>
        </p:nvSpPr>
        <p:spPr bwMode="auto">
          <a:xfrm>
            <a:off x="2717800" y="2921000"/>
            <a:ext cx="45720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3657600" algn="l"/>
                <a:tab pos="4114800"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3657600" algn="l"/>
                <a:tab pos="4114800"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3657600" algn="l"/>
                <a:tab pos="4114800"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3657600" algn="l"/>
                <a:tab pos="4114800"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3657600" algn="l"/>
                <a:tab pos="4114800"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1800" dirty="0" err="1">
                <a:latin typeface="Courier New" charset="0"/>
              </a:rPr>
              <a:t>mov</a:t>
            </a:r>
            <a:r>
              <a:rPr lang="en-US" altLang="en-US" sz="1800" dirty="0">
                <a:latin typeface="Courier New" charset="0"/>
              </a:rPr>
              <a:t> eax,00128765h</a:t>
            </a:r>
          </a:p>
          <a:p>
            <a:pPr eaLnBrk="1" hangingPunct="1">
              <a:lnSpc>
                <a:spcPct val="50000"/>
              </a:lnSpc>
              <a:spcBef>
                <a:spcPct val="50000"/>
              </a:spcBef>
              <a:buClrTx/>
              <a:buFontTx/>
              <a:buNone/>
              <a:defRPr/>
            </a:pPr>
            <a:r>
              <a:rPr lang="en-US" altLang="en-US" sz="1800" dirty="0" err="1">
                <a:latin typeface="Courier New" charset="0"/>
              </a:rPr>
              <a:t>mov</a:t>
            </a:r>
            <a:r>
              <a:rPr lang="en-US" altLang="en-US" sz="1800" dirty="0">
                <a:latin typeface="Courier New" charset="0"/>
              </a:rPr>
              <a:t> ecx,10000h</a:t>
            </a:r>
          </a:p>
          <a:p>
            <a:pPr eaLnBrk="1" hangingPunct="1">
              <a:lnSpc>
                <a:spcPct val="50000"/>
              </a:lnSpc>
              <a:spcBef>
                <a:spcPct val="50000"/>
              </a:spcBef>
              <a:buClrTx/>
              <a:buFontTx/>
              <a:buNone/>
              <a:defRPr/>
            </a:pPr>
            <a:r>
              <a:rPr lang="en-US" altLang="en-US" sz="1800" dirty="0" err="1">
                <a:solidFill>
                  <a:schemeClr val="accent3"/>
                </a:solidFill>
                <a:latin typeface="Courier New" charset="0"/>
              </a:rPr>
              <a:t>mul</a:t>
            </a:r>
            <a:r>
              <a:rPr lang="en-US" altLang="en-US" sz="1800" dirty="0">
                <a:solidFill>
                  <a:schemeClr val="accent3"/>
                </a:solidFill>
                <a:latin typeface="Courier New" charset="0"/>
              </a:rPr>
              <a:t> </a:t>
            </a:r>
            <a:r>
              <a:rPr lang="en-US" altLang="en-US" sz="1800" dirty="0" err="1">
                <a:latin typeface="Courier New" charset="0"/>
              </a:rPr>
              <a:t>ecx</a:t>
            </a:r>
            <a:endParaRPr lang="en-US" altLang="en-US" sz="1800" dirty="0">
              <a:latin typeface="Courier New" charset="0"/>
            </a:endParaRPr>
          </a:p>
        </p:txBody>
      </p:sp>
      <p:sp>
        <p:nvSpPr>
          <p:cNvPr id="40966" name="Text Box 1028"/>
          <p:cNvSpPr txBox="1">
            <a:spLocks noChangeArrowheads="1"/>
          </p:cNvSpPr>
          <p:nvPr/>
        </p:nvSpPr>
        <p:spPr bwMode="auto">
          <a:xfrm>
            <a:off x="1206500" y="1813560"/>
            <a:ext cx="994918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marL="342900" indent="-342900" eaLnBrk="1" hangingPunct="1">
              <a:spcBef>
                <a:spcPct val="50000"/>
              </a:spcBef>
              <a:buClrTx/>
              <a:buFont typeface="Arial" charset="0"/>
              <a:buChar char="•"/>
              <a:defRPr/>
            </a:pPr>
            <a:r>
              <a:rPr lang="en-US" altLang="en-US" sz="2000" dirty="0">
                <a:latin typeface="+mn-lt"/>
              </a:rPr>
              <a:t>What will be the hexadecimal values of EDX, EAX, and the Carry flag after the following instructions execute?</a:t>
            </a:r>
          </a:p>
        </p:txBody>
      </p:sp>
      <p:sp>
        <p:nvSpPr>
          <p:cNvPr id="139269" name="Text Box 1029"/>
          <p:cNvSpPr txBox="1">
            <a:spLocks noChangeArrowheads="1"/>
          </p:cNvSpPr>
          <p:nvPr/>
        </p:nvSpPr>
        <p:spPr bwMode="auto">
          <a:xfrm>
            <a:off x="2108189" y="4688214"/>
            <a:ext cx="6400800"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50000"/>
              </a:spcBef>
              <a:buClrTx/>
              <a:buFontTx/>
              <a:buNone/>
              <a:defRPr/>
            </a:pPr>
            <a:r>
              <a:rPr lang="en-US" altLang="en-US" sz="2000" dirty="0">
                <a:solidFill>
                  <a:schemeClr val="tx2"/>
                </a:solidFill>
                <a:latin typeface="+mn-lt"/>
              </a:rPr>
              <a:t>EDX = 000000</a:t>
            </a:r>
            <a:r>
              <a:rPr lang="en-US" altLang="en-US" sz="2000" dirty="0">
                <a:solidFill>
                  <a:schemeClr val="accent3"/>
                </a:solidFill>
                <a:latin typeface="+mn-lt"/>
              </a:rPr>
              <a:t>12</a:t>
            </a:r>
            <a:r>
              <a:rPr lang="en-US" altLang="en-US" sz="2000" dirty="0">
                <a:solidFill>
                  <a:schemeClr val="tx2"/>
                </a:solidFill>
                <a:latin typeface="+mn-lt"/>
              </a:rPr>
              <a:t>h, EAX = </a:t>
            </a:r>
            <a:r>
              <a:rPr lang="en-US" altLang="en-US" sz="2000" dirty="0">
                <a:solidFill>
                  <a:srgbClr val="00B050"/>
                </a:solidFill>
                <a:latin typeface="+mn-lt"/>
              </a:rPr>
              <a:t>8765</a:t>
            </a:r>
            <a:r>
              <a:rPr lang="en-US" altLang="en-US" sz="2000" dirty="0">
                <a:solidFill>
                  <a:schemeClr val="tx2"/>
                </a:solidFill>
                <a:latin typeface="+mn-lt"/>
              </a:rPr>
              <a:t>0000h, </a:t>
            </a:r>
            <a:r>
              <a:rPr lang="en-US" altLang="en-US" sz="2000" dirty="0">
                <a:solidFill>
                  <a:srgbClr val="C00000"/>
                </a:solidFill>
                <a:latin typeface="+mn-lt"/>
              </a:rPr>
              <a:t>CF</a:t>
            </a:r>
            <a:r>
              <a:rPr lang="en-US" altLang="en-US" sz="2000" dirty="0">
                <a:solidFill>
                  <a:schemeClr val="tx2"/>
                </a:solidFill>
                <a:latin typeface="+mn-lt"/>
              </a:rPr>
              <a:t> = 1</a:t>
            </a:r>
          </a:p>
        </p:txBody>
      </p:sp>
      <p:pic>
        <p:nvPicPr>
          <p:cNvPr id="7"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0" y="2541783"/>
            <a:ext cx="4734139" cy="157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8" name="TextBox 7"/>
          <p:cNvSpPr txBox="1"/>
          <p:nvPr/>
        </p:nvSpPr>
        <p:spPr>
          <a:xfrm>
            <a:off x="2834616" y="4127971"/>
            <a:ext cx="22910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b="1" dirty="0"/>
              <a:t>Result</a:t>
            </a:r>
            <a:r>
              <a:rPr lang="en-US" dirty="0"/>
              <a:t> = </a:t>
            </a:r>
            <a:r>
              <a:rPr lang="en-US" dirty="0">
                <a:solidFill>
                  <a:schemeClr val="accent3"/>
                </a:solidFill>
              </a:rPr>
              <a:t>12</a:t>
            </a:r>
            <a:r>
              <a:rPr lang="en-US" dirty="0">
                <a:solidFill>
                  <a:srgbClr val="00B050"/>
                </a:solidFill>
              </a:rPr>
              <a:t>87650000h</a:t>
            </a:r>
          </a:p>
        </p:txBody>
      </p:sp>
    </p:spTree>
    <p:extLst>
      <p:ext uri="{BB962C8B-B14F-4D97-AF65-F5344CB8AC3E}">
        <p14:creationId xmlns:p14="http://schemas.microsoft.com/office/powerpoint/2010/main" val="1937202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8DD10120-FDDD-0C4C-8E1E-0897E792AEC1}" type="slidenum">
              <a:rPr lang="en-US" altLang="en-US" sz="1600">
                <a:latin typeface="Times New Roman" charset="0"/>
              </a:rPr>
              <a:pPr eaLnBrk="1" hangingPunct="1">
                <a:spcBef>
                  <a:spcPct val="0"/>
                </a:spcBef>
                <a:buClrTx/>
                <a:buFontTx/>
                <a:buNone/>
                <a:defRPr/>
              </a:pPr>
              <a:t>52</a:t>
            </a:fld>
            <a:endParaRPr lang="en-US" altLang="en-US" sz="1600">
              <a:latin typeface="Times New Roman" charset="0"/>
            </a:endParaRPr>
          </a:p>
        </p:txBody>
      </p:sp>
      <p:sp>
        <p:nvSpPr>
          <p:cNvPr id="80898"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Multiplication</a:t>
            </a:r>
            <a:r>
              <a:rPr lang="en-US" altLang="en-US" sz="4000" dirty="0"/>
              <a:t> and </a:t>
            </a:r>
            <a:r>
              <a:rPr lang="en-US" altLang="en-US" sz="4000" b="1" dirty="0">
                <a:solidFill>
                  <a:schemeClr val="accent3"/>
                </a:solidFill>
              </a:rPr>
              <a:t>Division</a:t>
            </a:r>
            <a:r>
              <a:rPr lang="en-US" altLang="en-US" sz="4000" dirty="0"/>
              <a:t> Instructions</a:t>
            </a:r>
          </a:p>
        </p:txBody>
      </p:sp>
      <p:sp>
        <p:nvSpPr>
          <p:cNvPr id="35845" name="Rectangle 3"/>
          <p:cNvSpPr>
            <a:spLocks noGrp="1" noChangeArrowheads="1"/>
          </p:cNvSpPr>
          <p:nvPr>
            <p:ph type="body" idx="1"/>
          </p:nvPr>
        </p:nvSpPr>
        <p:spPr>
          <a:xfrm>
            <a:off x="1282700" y="1905000"/>
            <a:ext cx="6172200" cy="3505200"/>
          </a:xfrm>
        </p:spPr>
        <p:txBody>
          <a:bodyPr/>
          <a:lstStyle/>
          <a:p>
            <a:pPr eaLnBrk="1" hangingPunct="1">
              <a:buFont typeface="Arial" charset="0"/>
              <a:buChar char="•"/>
              <a:defRPr/>
            </a:pPr>
            <a:r>
              <a:rPr lang="en-US" altLang="en-US" dirty="0"/>
              <a:t> MUL Instruction </a:t>
            </a:r>
          </a:p>
          <a:p>
            <a:pPr eaLnBrk="1" hangingPunct="1">
              <a:buFont typeface="Arial" charset="0"/>
              <a:buChar char="•"/>
              <a:defRPr/>
            </a:pPr>
            <a:r>
              <a:rPr lang="en-US" altLang="en-US" b="1" dirty="0"/>
              <a:t> IMUL Instruction </a:t>
            </a:r>
          </a:p>
          <a:p>
            <a:pPr eaLnBrk="1" hangingPunct="1">
              <a:buFont typeface="Arial" charset="0"/>
              <a:buChar char="•"/>
              <a:defRPr/>
            </a:pPr>
            <a:r>
              <a:rPr lang="en-US" altLang="en-US" dirty="0"/>
              <a:t> DIV Instruction </a:t>
            </a:r>
          </a:p>
          <a:p>
            <a:pPr eaLnBrk="1" hangingPunct="1">
              <a:buFont typeface="Arial" charset="0"/>
              <a:buChar char="•"/>
              <a:defRPr/>
            </a:pPr>
            <a:r>
              <a:rPr lang="en-US" altLang="en-US" dirty="0"/>
              <a:t> Signed Integer Division</a:t>
            </a:r>
          </a:p>
          <a:p>
            <a:pPr eaLnBrk="1" hangingPunct="1">
              <a:buFont typeface="Arial" charset="0"/>
              <a:buChar char="•"/>
              <a:defRPr/>
            </a:pPr>
            <a:r>
              <a:rPr lang="en-US" altLang="en-US" dirty="0"/>
              <a:t> CBW, CWD, CDQ Instructions</a:t>
            </a:r>
          </a:p>
          <a:p>
            <a:pPr eaLnBrk="1" hangingPunct="1">
              <a:buFont typeface="Arial" charset="0"/>
              <a:buChar char="•"/>
              <a:defRPr/>
            </a:pPr>
            <a:r>
              <a:rPr lang="en-US" altLang="en-US" dirty="0"/>
              <a:t> IDIV Instruction </a:t>
            </a:r>
          </a:p>
          <a:p>
            <a:pPr eaLnBrk="1" hangingPunct="1">
              <a:buFont typeface="Arial" charset="0"/>
              <a:buChar char="•"/>
              <a:defRPr/>
            </a:pPr>
            <a:r>
              <a:rPr lang="en-US" altLang="en-US" dirty="0"/>
              <a:t> Implementing Arithmetic Expressions </a:t>
            </a:r>
          </a:p>
        </p:txBody>
      </p:sp>
    </p:spTree>
    <p:extLst>
      <p:ext uri="{BB962C8B-B14F-4D97-AF65-F5344CB8AC3E}">
        <p14:creationId xmlns:p14="http://schemas.microsoft.com/office/powerpoint/2010/main" val="14887921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7D1C6DCC-DF80-5149-B0E3-FC3B7018EAE5}" type="slidenum">
              <a:rPr lang="en-US" altLang="en-US" sz="1600">
                <a:latin typeface="Times New Roman" charset="0"/>
              </a:rPr>
              <a:pPr eaLnBrk="1" hangingPunct="1">
                <a:spcBef>
                  <a:spcPct val="0"/>
                </a:spcBef>
                <a:buClrTx/>
                <a:buFontTx/>
                <a:buNone/>
                <a:defRPr/>
              </a:pPr>
              <a:t>53</a:t>
            </a:fld>
            <a:endParaRPr lang="en-US" altLang="en-US" sz="1600">
              <a:latin typeface="Times New Roman" charset="0"/>
            </a:endParaRPr>
          </a:p>
        </p:txBody>
      </p:sp>
      <p:sp>
        <p:nvSpPr>
          <p:cNvPr id="99330"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IMUL</a:t>
            </a:r>
            <a:r>
              <a:rPr lang="en-US" altLang="en-US" sz="4000" dirty="0"/>
              <a:t> Instruction</a:t>
            </a:r>
          </a:p>
        </p:txBody>
      </p:sp>
      <p:sp>
        <p:nvSpPr>
          <p:cNvPr id="41989" name="Rectangle 3"/>
          <p:cNvSpPr>
            <a:spLocks noGrp="1" noChangeArrowheads="1"/>
          </p:cNvSpPr>
          <p:nvPr>
            <p:ph type="body" idx="1"/>
          </p:nvPr>
        </p:nvSpPr>
        <p:spPr>
          <a:xfrm>
            <a:off x="1270000" y="1925046"/>
            <a:ext cx="9885680" cy="3517900"/>
          </a:xfrm>
        </p:spPr>
        <p:txBody>
          <a:bodyPr>
            <a:normAutofit/>
          </a:bodyPr>
          <a:lstStyle/>
          <a:p>
            <a:pPr eaLnBrk="1" hangingPunct="1">
              <a:lnSpc>
                <a:spcPct val="190000"/>
              </a:lnSpc>
              <a:buFont typeface="Arial" charset="0"/>
              <a:buChar char="•"/>
              <a:defRPr/>
            </a:pPr>
            <a:r>
              <a:rPr lang="en-US" altLang="en-US" sz="1800" dirty="0"/>
              <a:t> </a:t>
            </a:r>
            <a:r>
              <a:rPr lang="en-US" altLang="en-US" sz="1800" dirty="0">
                <a:solidFill>
                  <a:schemeClr val="accent3"/>
                </a:solidFill>
              </a:rPr>
              <a:t>IMUL</a:t>
            </a:r>
            <a:r>
              <a:rPr lang="en-US" altLang="en-US" sz="1800" dirty="0"/>
              <a:t> (</a:t>
            </a:r>
            <a:r>
              <a:rPr lang="en-US" altLang="en-US" sz="1800" dirty="0">
                <a:solidFill>
                  <a:srgbClr val="C00000"/>
                </a:solidFill>
              </a:rPr>
              <a:t>signed integer </a:t>
            </a:r>
            <a:r>
              <a:rPr lang="en-US" altLang="en-US" sz="1800" dirty="0"/>
              <a:t>multiply ) </a:t>
            </a:r>
            <a:r>
              <a:rPr lang="en-US" altLang="en-US" sz="1800" b="1" dirty="0"/>
              <a:t>multiplies</a:t>
            </a:r>
            <a:r>
              <a:rPr lang="en-US" altLang="en-US" sz="1800" dirty="0"/>
              <a:t> an </a:t>
            </a:r>
            <a:r>
              <a:rPr lang="en-US" altLang="en-US" sz="1800" dirty="0">
                <a:solidFill>
                  <a:schemeClr val="accent3"/>
                </a:solidFill>
              </a:rPr>
              <a:t>8-, 16-, or 32-bit </a:t>
            </a:r>
            <a:r>
              <a:rPr lang="en-US" altLang="en-US" sz="1800" b="1" u="sng" dirty="0">
                <a:solidFill>
                  <a:srgbClr val="C00000"/>
                </a:solidFill>
              </a:rPr>
              <a:t>signed</a:t>
            </a:r>
            <a:r>
              <a:rPr lang="en-US" altLang="en-US" sz="1800" dirty="0">
                <a:solidFill>
                  <a:srgbClr val="C00000"/>
                </a:solidFill>
              </a:rPr>
              <a:t> </a:t>
            </a:r>
            <a:r>
              <a:rPr lang="en-US" altLang="en-US" sz="1800" dirty="0"/>
              <a:t>operand </a:t>
            </a:r>
            <a:r>
              <a:rPr lang="en-US" altLang="en-US" sz="1800" b="1" u="sng" dirty="0">
                <a:solidFill>
                  <a:srgbClr val="FF0000"/>
                </a:solidFill>
              </a:rPr>
              <a:t>by</a:t>
            </a:r>
            <a:r>
              <a:rPr lang="en-US" altLang="en-US" sz="1800" dirty="0">
                <a:solidFill>
                  <a:srgbClr val="FF0000"/>
                </a:solidFill>
              </a:rPr>
              <a:t> </a:t>
            </a:r>
            <a:r>
              <a:rPr lang="en-US" altLang="en-US" sz="1800" dirty="0"/>
              <a:t>either </a:t>
            </a:r>
            <a:r>
              <a:rPr lang="en-US" altLang="en-US" sz="1800" dirty="0">
                <a:solidFill>
                  <a:srgbClr val="00B050"/>
                </a:solidFill>
              </a:rPr>
              <a:t>AL, AX, or EAX</a:t>
            </a:r>
          </a:p>
          <a:p>
            <a:pPr eaLnBrk="1" hangingPunct="1">
              <a:lnSpc>
                <a:spcPct val="190000"/>
              </a:lnSpc>
              <a:buFont typeface="Arial" charset="0"/>
              <a:buChar char="•"/>
              <a:defRPr/>
            </a:pPr>
            <a:r>
              <a:rPr lang="en-US" altLang="en-US" sz="1800" dirty="0"/>
              <a:t> </a:t>
            </a:r>
            <a:r>
              <a:rPr lang="en-US" altLang="en-US" sz="1800" dirty="0">
                <a:solidFill>
                  <a:schemeClr val="accent3"/>
                </a:solidFill>
              </a:rPr>
              <a:t>Preserves the sign of the </a:t>
            </a:r>
            <a:r>
              <a:rPr lang="en-US" altLang="en-US" sz="1800" b="1" u="sng" dirty="0">
                <a:solidFill>
                  <a:srgbClr val="00B050"/>
                </a:solidFill>
              </a:rPr>
              <a:t>product</a:t>
            </a:r>
            <a:r>
              <a:rPr lang="en-US" altLang="en-US" sz="1800" dirty="0">
                <a:solidFill>
                  <a:srgbClr val="00B050"/>
                </a:solidFill>
              </a:rPr>
              <a:t> </a:t>
            </a:r>
            <a:r>
              <a:rPr lang="en-US" altLang="en-US" sz="1800" dirty="0"/>
              <a:t>by </a:t>
            </a:r>
            <a:r>
              <a:rPr lang="en-US" altLang="en-US" sz="1800" b="1" u="sng" dirty="0"/>
              <a:t>sign-extending it into the upper half </a:t>
            </a:r>
            <a:r>
              <a:rPr lang="en-US" altLang="en-US" sz="1800" dirty="0"/>
              <a:t>of the </a:t>
            </a:r>
            <a:r>
              <a:rPr lang="en-US" altLang="en-US" sz="1800" b="1" u="sng" dirty="0"/>
              <a:t>destination</a:t>
            </a:r>
            <a:r>
              <a:rPr lang="en-US" altLang="en-US" sz="1800" dirty="0"/>
              <a:t> register</a:t>
            </a:r>
          </a:p>
        </p:txBody>
      </p:sp>
      <p:sp>
        <p:nvSpPr>
          <p:cNvPr id="4" name="Rectangle 3"/>
          <p:cNvSpPr/>
          <p:nvPr/>
        </p:nvSpPr>
        <p:spPr>
          <a:xfrm>
            <a:off x="1145540" y="3400313"/>
            <a:ext cx="9961880" cy="1089529"/>
          </a:xfrm>
          <a:prstGeom prst="rect">
            <a:avLst/>
          </a:prstGeom>
        </p:spPr>
        <p:txBody>
          <a:bodyPr wrap="square">
            <a:spAutoFit/>
          </a:bodyPr>
          <a:lstStyle/>
          <a:p>
            <a:pPr marL="285750" indent="-285750">
              <a:lnSpc>
                <a:spcPct val="180000"/>
              </a:lnSpc>
              <a:buFont typeface="Arial" charset="0"/>
              <a:buChar char="•"/>
            </a:pPr>
            <a:r>
              <a:rPr lang="en-US" dirty="0">
                <a:solidFill>
                  <a:srgbClr val="2F2A2B"/>
                </a:solidFill>
              </a:rPr>
              <a:t>x86 instruction set supports </a:t>
            </a:r>
            <a:r>
              <a:rPr lang="en-US" b="1" dirty="0">
                <a:solidFill>
                  <a:schemeClr val="accent3"/>
                </a:solidFill>
              </a:rPr>
              <a:t>three formats for the IMUL instruction</a:t>
            </a:r>
            <a:r>
              <a:rPr lang="en-US" dirty="0">
                <a:solidFill>
                  <a:srgbClr val="2F2A2B"/>
                </a:solidFill>
              </a:rPr>
              <a:t>: </a:t>
            </a:r>
          </a:p>
          <a:p>
            <a:pPr marL="742950" lvl="1" indent="-285750">
              <a:lnSpc>
                <a:spcPct val="180000"/>
              </a:lnSpc>
              <a:buFont typeface="Courier New" charset="0"/>
              <a:buChar char="o"/>
            </a:pPr>
            <a:r>
              <a:rPr lang="en-US" b="1" dirty="0">
                <a:solidFill>
                  <a:schemeClr val="accent3"/>
                </a:solidFill>
              </a:rPr>
              <a:t>One</a:t>
            </a:r>
            <a:r>
              <a:rPr lang="en-US" dirty="0">
                <a:solidFill>
                  <a:schemeClr val="accent3"/>
                </a:solidFill>
              </a:rPr>
              <a:t> </a:t>
            </a:r>
            <a:r>
              <a:rPr lang="en-US" dirty="0">
                <a:solidFill>
                  <a:srgbClr val="2F2A2B"/>
                </a:solidFill>
              </a:rPr>
              <a:t>operand, </a:t>
            </a:r>
            <a:r>
              <a:rPr lang="en-US" b="1" dirty="0">
                <a:solidFill>
                  <a:schemeClr val="accent3"/>
                </a:solidFill>
              </a:rPr>
              <a:t>two</a:t>
            </a:r>
            <a:r>
              <a:rPr lang="en-US" dirty="0">
                <a:solidFill>
                  <a:srgbClr val="2F2A2B"/>
                </a:solidFill>
              </a:rPr>
              <a:t> operands, and </a:t>
            </a:r>
            <a:r>
              <a:rPr lang="en-US" b="1" dirty="0">
                <a:solidFill>
                  <a:schemeClr val="accent3"/>
                </a:solidFill>
              </a:rPr>
              <a:t>three</a:t>
            </a:r>
            <a:r>
              <a:rPr lang="en-US" dirty="0">
                <a:solidFill>
                  <a:srgbClr val="2F2A2B"/>
                </a:solidFill>
              </a:rPr>
              <a:t> operands.</a:t>
            </a:r>
          </a:p>
        </p:txBody>
      </p:sp>
    </p:spTree>
    <p:extLst>
      <p:ext uri="{BB962C8B-B14F-4D97-AF65-F5344CB8AC3E}">
        <p14:creationId xmlns:p14="http://schemas.microsoft.com/office/powerpoint/2010/main" val="5654840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7D1C6DCC-DF80-5149-B0E3-FC3B7018EAE5}" type="slidenum">
              <a:rPr lang="en-US" altLang="en-US" sz="1600">
                <a:latin typeface="Times New Roman" charset="0"/>
              </a:rPr>
              <a:pPr eaLnBrk="1" hangingPunct="1">
                <a:spcBef>
                  <a:spcPct val="0"/>
                </a:spcBef>
                <a:buClrTx/>
                <a:buFontTx/>
                <a:buNone/>
                <a:defRPr/>
              </a:pPr>
              <a:t>54</a:t>
            </a:fld>
            <a:endParaRPr lang="en-US" altLang="en-US" sz="1600">
              <a:latin typeface="Times New Roman" charset="0"/>
            </a:endParaRPr>
          </a:p>
        </p:txBody>
      </p:sp>
      <p:sp>
        <p:nvSpPr>
          <p:cNvPr id="99330"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IMUL</a:t>
            </a:r>
            <a:r>
              <a:rPr lang="en-US" altLang="en-US" sz="4000" dirty="0"/>
              <a:t> Instruction</a:t>
            </a:r>
          </a:p>
        </p:txBody>
      </p:sp>
      <p:sp>
        <p:nvSpPr>
          <p:cNvPr id="41989" name="Rectangle 3"/>
          <p:cNvSpPr>
            <a:spLocks noGrp="1" noChangeArrowheads="1"/>
          </p:cNvSpPr>
          <p:nvPr>
            <p:ph type="body" idx="1"/>
          </p:nvPr>
        </p:nvSpPr>
        <p:spPr>
          <a:xfrm>
            <a:off x="1270000" y="1854200"/>
            <a:ext cx="9885680" cy="3517900"/>
          </a:xfrm>
        </p:spPr>
        <p:txBody>
          <a:bodyPr>
            <a:normAutofit/>
          </a:bodyPr>
          <a:lstStyle/>
          <a:p>
            <a:pPr eaLnBrk="1" hangingPunct="1">
              <a:lnSpc>
                <a:spcPct val="90000"/>
              </a:lnSpc>
              <a:buFont typeface="Arial" charset="0"/>
              <a:buChar char="•"/>
              <a:defRPr/>
            </a:pPr>
            <a:r>
              <a:rPr lang="en-US" altLang="en-US" sz="1800" dirty="0"/>
              <a:t> </a:t>
            </a:r>
            <a:r>
              <a:rPr lang="en-US" altLang="en-US" sz="1800" dirty="0">
                <a:solidFill>
                  <a:schemeClr val="accent3"/>
                </a:solidFill>
              </a:rPr>
              <a:t>IMUL</a:t>
            </a:r>
            <a:r>
              <a:rPr lang="en-US" altLang="en-US" sz="1800" dirty="0"/>
              <a:t> (</a:t>
            </a:r>
            <a:r>
              <a:rPr lang="en-US" altLang="en-US" sz="1800" dirty="0">
                <a:solidFill>
                  <a:srgbClr val="C00000"/>
                </a:solidFill>
              </a:rPr>
              <a:t>signed integer </a:t>
            </a:r>
            <a:r>
              <a:rPr lang="en-US" altLang="en-US" sz="1800" dirty="0"/>
              <a:t>multiply ) </a:t>
            </a:r>
            <a:r>
              <a:rPr lang="en-US" altLang="en-US" sz="1800" b="1" dirty="0"/>
              <a:t>multiplies</a:t>
            </a:r>
            <a:r>
              <a:rPr lang="en-US" altLang="en-US" sz="1800" dirty="0"/>
              <a:t> an </a:t>
            </a:r>
            <a:r>
              <a:rPr lang="en-US" altLang="en-US" sz="1800" dirty="0">
                <a:solidFill>
                  <a:schemeClr val="accent3"/>
                </a:solidFill>
              </a:rPr>
              <a:t>8-, 16-, or 32-bit </a:t>
            </a:r>
            <a:r>
              <a:rPr lang="en-US" altLang="en-US" sz="1800" b="1" u="sng" dirty="0">
                <a:solidFill>
                  <a:srgbClr val="C00000"/>
                </a:solidFill>
              </a:rPr>
              <a:t>signed</a:t>
            </a:r>
            <a:r>
              <a:rPr lang="en-US" altLang="en-US" sz="1800" dirty="0">
                <a:solidFill>
                  <a:srgbClr val="C00000"/>
                </a:solidFill>
              </a:rPr>
              <a:t> </a:t>
            </a:r>
            <a:r>
              <a:rPr lang="en-US" altLang="en-US" sz="1800" dirty="0"/>
              <a:t>operand </a:t>
            </a:r>
            <a:r>
              <a:rPr lang="en-US" altLang="en-US" sz="1800" b="1" u="sng" dirty="0">
                <a:solidFill>
                  <a:srgbClr val="FF0000"/>
                </a:solidFill>
              </a:rPr>
              <a:t>by</a:t>
            </a:r>
            <a:r>
              <a:rPr lang="en-US" altLang="en-US" sz="1800" dirty="0">
                <a:solidFill>
                  <a:srgbClr val="FF0000"/>
                </a:solidFill>
              </a:rPr>
              <a:t> </a:t>
            </a:r>
            <a:r>
              <a:rPr lang="en-US" altLang="en-US" sz="1800" dirty="0"/>
              <a:t>either </a:t>
            </a:r>
            <a:r>
              <a:rPr lang="en-US" altLang="en-US" sz="1800" dirty="0">
                <a:solidFill>
                  <a:srgbClr val="00B050"/>
                </a:solidFill>
              </a:rPr>
              <a:t>AL, AX, or EAX</a:t>
            </a:r>
          </a:p>
        </p:txBody>
      </p:sp>
      <p:sp>
        <p:nvSpPr>
          <p:cNvPr id="4" name="Rectangle 3"/>
          <p:cNvSpPr/>
          <p:nvPr/>
        </p:nvSpPr>
        <p:spPr>
          <a:xfrm>
            <a:off x="1193800" y="2407687"/>
            <a:ext cx="9961880" cy="903452"/>
          </a:xfrm>
          <a:prstGeom prst="rect">
            <a:avLst/>
          </a:prstGeom>
        </p:spPr>
        <p:txBody>
          <a:bodyPr wrap="square">
            <a:spAutoFit/>
          </a:bodyPr>
          <a:lstStyle/>
          <a:p>
            <a:pPr marL="800100" lvl="1" indent="-342900">
              <a:lnSpc>
                <a:spcPct val="130000"/>
              </a:lnSpc>
              <a:buFont typeface="+mj-lt"/>
              <a:buAutoNum type="arabicPeriod"/>
            </a:pPr>
            <a:r>
              <a:rPr lang="en-US" sz="2400">
                <a:solidFill>
                  <a:srgbClr val="00B050"/>
                </a:solidFill>
              </a:rPr>
              <a:t>The </a:t>
            </a:r>
            <a:r>
              <a:rPr lang="en-US" sz="2400" b="1" dirty="0">
                <a:solidFill>
                  <a:srgbClr val="00B050"/>
                </a:solidFill>
              </a:rPr>
              <a:t>one-operand format</a:t>
            </a:r>
            <a:r>
              <a:rPr lang="en-US" dirty="0">
                <a:solidFill>
                  <a:srgbClr val="2F2A2B"/>
                </a:solidFill>
              </a:rPr>
              <a:t>, the </a:t>
            </a:r>
            <a:r>
              <a:rPr lang="en-US" b="1" u="sng" dirty="0">
                <a:solidFill>
                  <a:srgbClr val="2F2A2B"/>
                </a:solidFill>
              </a:rPr>
              <a:t>multiplier</a:t>
            </a:r>
            <a:r>
              <a:rPr lang="en-US" b="1" dirty="0">
                <a:solidFill>
                  <a:srgbClr val="2F2A2B"/>
                </a:solidFill>
              </a:rPr>
              <a:t> and </a:t>
            </a:r>
            <a:r>
              <a:rPr lang="en-US" b="1" u="sng" dirty="0">
                <a:solidFill>
                  <a:srgbClr val="2F2A2B"/>
                </a:solidFill>
              </a:rPr>
              <a:t>multiplicand</a:t>
            </a:r>
            <a:r>
              <a:rPr lang="en-US" b="1" dirty="0">
                <a:solidFill>
                  <a:srgbClr val="2F2A2B"/>
                </a:solidFill>
              </a:rPr>
              <a:t> </a:t>
            </a:r>
            <a:r>
              <a:rPr lang="en-US" dirty="0">
                <a:solidFill>
                  <a:srgbClr val="2F2A2B"/>
                </a:solidFill>
              </a:rPr>
              <a:t>are </a:t>
            </a:r>
            <a:r>
              <a:rPr lang="en-US" b="1" u="sng" dirty="0">
                <a:solidFill>
                  <a:schemeClr val="accent3"/>
                </a:solidFill>
              </a:rPr>
              <a:t>the same size </a:t>
            </a:r>
            <a:r>
              <a:rPr lang="en-US" dirty="0">
                <a:solidFill>
                  <a:srgbClr val="2F2A2B"/>
                </a:solidFill>
              </a:rPr>
              <a:t>and the </a:t>
            </a:r>
            <a:r>
              <a:rPr lang="en-US" b="1" u="sng" dirty="0">
                <a:solidFill>
                  <a:srgbClr val="2F2A2B"/>
                </a:solidFill>
              </a:rPr>
              <a:t>product</a:t>
            </a:r>
            <a:r>
              <a:rPr lang="en-US" b="1" dirty="0">
                <a:solidFill>
                  <a:srgbClr val="2F2A2B"/>
                </a:solidFill>
              </a:rPr>
              <a:t> is </a:t>
            </a:r>
            <a:r>
              <a:rPr lang="en-US" b="1" u="sng" dirty="0">
                <a:solidFill>
                  <a:schemeClr val="accent3"/>
                </a:solidFill>
              </a:rPr>
              <a:t>twice their size</a:t>
            </a:r>
            <a:endParaRPr lang="en-US" u="sng" dirty="0">
              <a:solidFill>
                <a:schemeClr val="accent3"/>
              </a:solidFill>
              <a:effectLst/>
            </a:endParaRPr>
          </a:p>
        </p:txBody>
      </p:sp>
      <p:grpSp>
        <p:nvGrpSpPr>
          <p:cNvPr id="2" name="Group 1"/>
          <p:cNvGrpSpPr/>
          <p:nvPr/>
        </p:nvGrpSpPr>
        <p:grpSpPr>
          <a:xfrm>
            <a:off x="1957705" y="3864626"/>
            <a:ext cx="8510270" cy="1092200"/>
            <a:chOff x="2005330" y="4768078"/>
            <a:chExt cx="8510270" cy="1092200"/>
          </a:xfrm>
        </p:grpSpPr>
        <p:pic>
          <p:nvPicPr>
            <p:cNvPr id="3" name="Picture 2"/>
            <p:cNvPicPr>
              <a:picLocks noChangeAspect="1"/>
            </p:cNvPicPr>
            <p:nvPr/>
          </p:nvPicPr>
          <p:blipFill>
            <a:blip r:embed="rId3">
              <a:duotone>
                <a:prstClr val="black"/>
                <a:srgbClr val="D9C3A5">
                  <a:tint val="50000"/>
                  <a:satMod val="180000"/>
                </a:srgbClr>
              </a:duotone>
            </a:blip>
            <a:stretch>
              <a:fillRect/>
            </a:stretch>
          </p:blipFill>
          <p:spPr>
            <a:xfrm>
              <a:off x="2005330" y="4768078"/>
              <a:ext cx="8510270" cy="1092200"/>
            </a:xfrm>
            <a:prstGeom prst="rect">
              <a:avLst/>
            </a:prstGeom>
          </p:spPr>
        </p:pic>
        <p:sp>
          <p:nvSpPr>
            <p:cNvPr id="14" name="Right Brace 13"/>
            <p:cNvSpPr/>
            <p:nvPr/>
          </p:nvSpPr>
          <p:spPr>
            <a:xfrm>
              <a:off x="4136225" y="4835342"/>
              <a:ext cx="267551" cy="6985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4347380" y="4984050"/>
              <a:ext cx="1874744" cy="338554"/>
            </a:xfrm>
            <a:prstGeom prst="rect">
              <a:avLst/>
            </a:prstGeom>
            <a:noFill/>
          </p:spPr>
          <p:txBody>
            <a:bodyPr wrap="none" rtlCol="0">
              <a:spAutoFit/>
            </a:bodyPr>
            <a:lstStyle/>
            <a:p>
              <a:r>
                <a:rPr lang="en-US" sz="1600" b="1" dirty="0">
                  <a:solidFill>
                    <a:srgbClr val="00B050"/>
                  </a:solidFill>
                </a:rPr>
                <a:t>Multiplier operands</a:t>
              </a:r>
            </a:p>
          </p:txBody>
        </p:sp>
      </p:grpSp>
    </p:spTree>
    <p:extLst>
      <p:ext uri="{BB962C8B-B14F-4D97-AF65-F5344CB8AC3E}">
        <p14:creationId xmlns:p14="http://schemas.microsoft.com/office/powerpoint/2010/main" val="19883005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7D1C6DCC-DF80-5149-B0E3-FC3B7018EAE5}" type="slidenum">
              <a:rPr lang="en-US" altLang="en-US" sz="1600">
                <a:latin typeface="Times New Roman" charset="0"/>
              </a:rPr>
              <a:pPr eaLnBrk="1" hangingPunct="1">
                <a:spcBef>
                  <a:spcPct val="0"/>
                </a:spcBef>
                <a:buClrTx/>
                <a:buFontTx/>
                <a:buNone/>
                <a:defRPr/>
              </a:pPr>
              <a:t>55</a:t>
            </a:fld>
            <a:endParaRPr lang="en-US" altLang="en-US" sz="1600">
              <a:latin typeface="Times New Roman" charset="0"/>
            </a:endParaRPr>
          </a:p>
        </p:txBody>
      </p:sp>
      <p:sp>
        <p:nvSpPr>
          <p:cNvPr id="99330"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IMUL</a:t>
            </a:r>
            <a:r>
              <a:rPr lang="en-US" altLang="en-US" sz="4000" dirty="0"/>
              <a:t> Instruction</a:t>
            </a:r>
          </a:p>
        </p:txBody>
      </p:sp>
      <p:sp>
        <p:nvSpPr>
          <p:cNvPr id="4" name="Rectangle 3"/>
          <p:cNvSpPr/>
          <p:nvPr/>
        </p:nvSpPr>
        <p:spPr>
          <a:xfrm>
            <a:off x="1205546" y="1794352"/>
            <a:ext cx="10237153" cy="1800493"/>
          </a:xfrm>
          <a:prstGeom prst="rect">
            <a:avLst/>
          </a:prstGeom>
        </p:spPr>
        <p:txBody>
          <a:bodyPr wrap="square">
            <a:spAutoFit/>
          </a:bodyPr>
          <a:lstStyle/>
          <a:p>
            <a:pPr marL="342900" indent="-342900">
              <a:lnSpc>
                <a:spcPct val="150000"/>
              </a:lnSpc>
              <a:buFont typeface="+mj-lt"/>
              <a:buAutoNum type="arabicPeriod" startAt="2"/>
            </a:pPr>
            <a:r>
              <a:rPr lang="en-US" sz="2400" b="1" dirty="0">
                <a:solidFill>
                  <a:srgbClr val="00B050"/>
                </a:solidFill>
              </a:rPr>
              <a:t>The two-operand </a:t>
            </a:r>
            <a:r>
              <a:rPr lang="en-US" dirty="0"/>
              <a:t>version of the </a:t>
            </a:r>
            <a:r>
              <a:rPr lang="en-US" dirty="0">
                <a:solidFill>
                  <a:schemeClr val="accent3"/>
                </a:solidFill>
              </a:rPr>
              <a:t>IMUL</a:t>
            </a:r>
            <a:r>
              <a:rPr lang="en-US" dirty="0"/>
              <a:t> instruction in </a:t>
            </a:r>
            <a:r>
              <a:rPr lang="en-US" b="1" u="sng" dirty="0"/>
              <a:t>32-bit mode </a:t>
            </a:r>
          </a:p>
          <a:p>
            <a:pPr marL="800100" lvl="1" indent="-342900">
              <a:lnSpc>
                <a:spcPct val="150000"/>
              </a:lnSpc>
              <a:buFont typeface="Courier New" charset="0"/>
              <a:buChar char="o"/>
            </a:pPr>
            <a:r>
              <a:rPr lang="en-US" sz="1600" dirty="0"/>
              <a:t>Stores the </a:t>
            </a:r>
            <a:r>
              <a:rPr lang="en-US" sz="1600" b="1" u="sng" dirty="0"/>
              <a:t>product</a:t>
            </a:r>
            <a:r>
              <a:rPr lang="en-US" sz="1600" dirty="0"/>
              <a:t> </a:t>
            </a:r>
            <a:r>
              <a:rPr lang="en-US" sz="1600" b="1" dirty="0">
                <a:solidFill>
                  <a:schemeClr val="accent3"/>
                </a:solidFill>
              </a:rPr>
              <a:t>in the first operand</a:t>
            </a:r>
            <a:r>
              <a:rPr lang="en-US" sz="1600" dirty="0"/>
              <a:t>, which </a:t>
            </a:r>
            <a:r>
              <a:rPr lang="en-US" sz="1600" b="1" u="sng" dirty="0">
                <a:solidFill>
                  <a:srgbClr val="FF0000"/>
                </a:solidFill>
              </a:rPr>
              <a:t>must</a:t>
            </a:r>
            <a:r>
              <a:rPr lang="en-US" sz="1600" dirty="0"/>
              <a:t> be a </a:t>
            </a:r>
            <a:r>
              <a:rPr lang="en-US" sz="1600" b="1" dirty="0"/>
              <a:t>register</a:t>
            </a:r>
          </a:p>
          <a:p>
            <a:pPr marL="800100" lvl="1" indent="-342900">
              <a:lnSpc>
                <a:spcPct val="150000"/>
              </a:lnSpc>
              <a:buFont typeface="Courier New" charset="0"/>
              <a:buChar char="o"/>
            </a:pPr>
            <a:r>
              <a:rPr lang="en-US" sz="1600" dirty="0"/>
              <a:t>The </a:t>
            </a:r>
            <a:r>
              <a:rPr lang="en-US" sz="1600" b="1" dirty="0">
                <a:solidFill>
                  <a:schemeClr val="accent3"/>
                </a:solidFill>
              </a:rPr>
              <a:t>second operand </a:t>
            </a:r>
            <a:r>
              <a:rPr lang="en-US" sz="1600" dirty="0"/>
              <a:t>(the </a:t>
            </a:r>
            <a:r>
              <a:rPr lang="en-US" sz="1600" b="1" u="sng" dirty="0"/>
              <a:t>multiplier</a:t>
            </a:r>
            <a:r>
              <a:rPr lang="en-US" sz="1600" dirty="0"/>
              <a:t>) can be a </a:t>
            </a:r>
            <a:r>
              <a:rPr lang="en-US" sz="1600" b="1" dirty="0"/>
              <a:t>register</a:t>
            </a:r>
            <a:r>
              <a:rPr lang="en-US" sz="1600" dirty="0"/>
              <a:t>, a </a:t>
            </a:r>
            <a:r>
              <a:rPr lang="en-US" sz="1600" b="1" dirty="0"/>
              <a:t>memory</a:t>
            </a:r>
            <a:r>
              <a:rPr lang="en-US" sz="1600" dirty="0"/>
              <a:t> operand, or an </a:t>
            </a:r>
            <a:r>
              <a:rPr lang="en-US" sz="1600" b="1" dirty="0"/>
              <a:t>immediate</a:t>
            </a:r>
            <a:r>
              <a:rPr lang="en-US" sz="1600" dirty="0"/>
              <a:t> value </a:t>
            </a:r>
          </a:p>
          <a:p>
            <a:pPr marL="342900" indent="-342900">
              <a:lnSpc>
                <a:spcPct val="150000"/>
              </a:lnSpc>
              <a:buFont typeface="Arial" charset="0"/>
              <a:buChar char="•"/>
            </a:pPr>
            <a:r>
              <a:rPr lang="en-US" dirty="0"/>
              <a:t>Following are the </a:t>
            </a:r>
            <a:r>
              <a:rPr lang="en-US" b="1" dirty="0">
                <a:solidFill>
                  <a:srgbClr val="00B050"/>
                </a:solidFill>
              </a:rPr>
              <a:t>16-bit formats</a:t>
            </a:r>
            <a:r>
              <a:rPr lang="en-US" dirty="0"/>
              <a:t>:</a:t>
            </a:r>
          </a:p>
        </p:txBody>
      </p:sp>
      <p:grpSp>
        <p:nvGrpSpPr>
          <p:cNvPr id="2" name="Group 1"/>
          <p:cNvGrpSpPr/>
          <p:nvPr/>
        </p:nvGrpSpPr>
        <p:grpSpPr>
          <a:xfrm>
            <a:off x="3044708" y="3916232"/>
            <a:ext cx="5873027" cy="1211245"/>
            <a:chOff x="4504638" y="2848058"/>
            <a:chExt cx="5873027" cy="1211245"/>
          </a:xfrm>
        </p:grpSpPr>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4504638" y="2903589"/>
              <a:ext cx="3200400" cy="901700"/>
            </a:xfrm>
            <a:prstGeom prst="rect">
              <a:avLst/>
            </a:prstGeom>
          </p:spPr>
        </p:pic>
        <p:cxnSp>
          <p:nvCxnSpPr>
            <p:cNvPr id="13" name="Elbow Connector 12"/>
            <p:cNvCxnSpPr>
              <a:endCxn id="14" idx="1"/>
            </p:cNvCxnSpPr>
            <p:nvPr/>
          </p:nvCxnSpPr>
          <p:spPr>
            <a:xfrm>
              <a:off x="5290339" y="3088330"/>
              <a:ext cx="2414699" cy="801696"/>
            </a:xfrm>
            <a:prstGeom prst="bentConnector3">
              <a:avLst>
                <a:gd name="adj1" fmla="val -2660"/>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705038" y="3720749"/>
              <a:ext cx="885114"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600" dirty="0"/>
                <a:t>Product </a:t>
              </a:r>
            </a:p>
          </p:txBody>
        </p:sp>
        <p:cxnSp>
          <p:nvCxnSpPr>
            <p:cNvPr id="21" name="Elbow Connector 20"/>
            <p:cNvCxnSpPr/>
            <p:nvPr/>
          </p:nvCxnSpPr>
          <p:spPr>
            <a:xfrm>
              <a:off x="7283794" y="2915558"/>
              <a:ext cx="2556182" cy="2706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359438" y="3171921"/>
              <a:ext cx="1018227"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600" dirty="0"/>
                <a:t>multiplier</a:t>
              </a:r>
            </a:p>
          </p:txBody>
        </p:sp>
        <p:sp>
          <p:nvSpPr>
            <p:cNvPr id="25" name="Oval 24"/>
            <p:cNvSpPr/>
            <p:nvPr/>
          </p:nvSpPr>
          <p:spPr>
            <a:xfrm>
              <a:off x="5283314" y="2848058"/>
              <a:ext cx="805295" cy="4075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114365" y="2848058"/>
              <a:ext cx="1357992" cy="435341"/>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0037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7D1C6DCC-DF80-5149-B0E3-FC3B7018EAE5}" type="slidenum">
              <a:rPr lang="en-US" altLang="en-US" sz="1600">
                <a:latin typeface="Times New Roman" charset="0"/>
              </a:rPr>
              <a:pPr eaLnBrk="1" hangingPunct="1">
                <a:spcBef>
                  <a:spcPct val="0"/>
                </a:spcBef>
                <a:buClrTx/>
                <a:buFontTx/>
                <a:buNone/>
                <a:defRPr/>
              </a:pPr>
              <a:t>56</a:t>
            </a:fld>
            <a:endParaRPr lang="en-US" altLang="en-US" sz="1600">
              <a:latin typeface="Times New Roman" charset="0"/>
            </a:endParaRPr>
          </a:p>
        </p:txBody>
      </p:sp>
      <p:sp>
        <p:nvSpPr>
          <p:cNvPr id="99330"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IMUL</a:t>
            </a:r>
            <a:r>
              <a:rPr lang="en-US" altLang="en-US" sz="4000" dirty="0"/>
              <a:t> Instruction</a:t>
            </a:r>
          </a:p>
        </p:txBody>
      </p:sp>
      <p:sp>
        <p:nvSpPr>
          <p:cNvPr id="4" name="Rectangle 3"/>
          <p:cNvSpPr/>
          <p:nvPr/>
        </p:nvSpPr>
        <p:spPr>
          <a:xfrm>
            <a:off x="1205546" y="1865792"/>
            <a:ext cx="10237153" cy="461665"/>
          </a:xfrm>
          <a:prstGeom prst="rect">
            <a:avLst/>
          </a:prstGeom>
        </p:spPr>
        <p:txBody>
          <a:bodyPr wrap="square">
            <a:spAutoFit/>
          </a:bodyPr>
          <a:lstStyle/>
          <a:p>
            <a:pPr marL="342900" indent="-342900">
              <a:buFont typeface="+mj-lt"/>
              <a:buAutoNum type="arabicPeriod" startAt="2"/>
            </a:pPr>
            <a:r>
              <a:rPr lang="en-US" sz="2400" b="1" dirty="0">
                <a:solidFill>
                  <a:srgbClr val="00B050"/>
                </a:solidFill>
              </a:rPr>
              <a:t>The two-operand </a:t>
            </a:r>
            <a:r>
              <a:rPr lang="en-US" dirty="0"/>
              <a:t>version of the </a:t>
            </a:r>
            <a:r>
              <a:rPr lang="en-US" dirty="0">
                <a:solidFill>
                  <a:schemeClr val="accent3"/>
                </a:solidFill>
              </a:rPr>
              <a:t>IMUL</a:t>
            </a:r>
            <a:r>
              <a:rPr lang="en-US" dirty="0"/>
              <a:t> instruction in </a:t>
            </a:r>
            <a:r>
              <a:rPr lang="en-US" b="1" u="sng" dirty="0"/>
              <a:t>32-bit mode </a:t>
            </a:r>
          </a:p>
        </p:txBody>
      </p:sp>
      <p:pic>
        <p:nvPicPr>
          <p:cNvPr id="7" name="Picture 6"/>
          <p:cNvPicPr>
            <a:picLocks noChangeAspect="1"/>
          </p:cNvPicPr>
          <p:nvPr/>
        </p:nvPicPr>
        <p:blipFill>
          <a:blip r:embed="rId2">
            <a:duotone>
              <a:prstClr val="black"/>
              <a:srgbClr val="D9C3A5">
                <a:tint val="50000"/>
                <a:satMod val="180000"/>
              </a:srgbClr>
            </a:duotone>
          </a:blip>
          <a:stretch>
            <a:fillRect/>
          </a:stretch>
        </p:blipFill>
        <p:spPr>
          <a:xfrm>
            <a:off x="3686185" y="3268606"/>
            <a:ext cx="2905108" cy="907942"/>
          </a:xfrm>
          <a:prstGeom prst="rect">
            <a:avLst/>
          </a:prstGeom>
        </p:spPr>
      </p:pic>
      <p:sp>
        <p:nvSpPr>
          <p:cNvPr id="36" name="Rectangle 35"/>
          <p:cNvSpPr/>
          <p:nvPr/>
        </p:nvSpPr>
        <p:spPr>
          <a:xfrm>
            <a:off x="1696678" y="4434023"/>
            <a:ext cx="8801817" cy="1623778"/>
          </a:xfrm>
          <a:prstGeom prst="rect">
            <a:avLst/>
          </a:prstGeom>
        </p:spPr>
        <p:txBody>
          <a:bodyPr wrap="square">
            <a:spAutoFit/>
          </a:bodyPr>
          <a:lstStyle/>
          <a:p>
            <a:pPr marL="285750" indent="-285750">
              <a:lnSpc>
                <a:spcPct val="150000"/>
              </a:lnSpc>
              <a:buFont typeface="Wingdings" charset="2"/>
              <a:buChar char="§"/>
            </a:pPr>
            <a:r>
              <a:rPr lang="en-US" sz="1600" b="1" u="sng" dirty="0">
                <a:solidFill>
                  <a:srgbClr val="2F2A2B"/>
                </a:solidFill>
              </a:rPr>
              <a:t>The two-operand formats </a:t>
            </a:r>
            <a:r>
              <a:rPr lang="en-US" sz="2000" b="1" dirty="0">
                <a:solidFill>
                  <a:srgbClr val="C00000"/>
                </a:solidFill>
              </a:rPr>
              <a:t>truncate</a:t>
            </a:r>
            <a:r>
              <a:rPr lang="en-US" sz="1600" dirty="0">
                <a:solidFill>
                  <a:srgbClr val="2F2A2B"/>
                </a:solidFill>
              </a:rPr>
              <a:t> the </a:t>
            </a:r>
            <a:r>
              <a:rPr lang="en-US" sz="1600" b="1" dirty="0">
                <a:solidFill>
                  <a:schemeClr val="accent3"/>
                </a:solidFill>
              </a:rPr>
              <a:t>product</a:t>
            </a:r>
            <a:r>
              <a:rPr lang="en-US" sz="1600" dirty="0">
                <a:solidFill>
                  <a:srgbClr val="2F2A2B"/>
                </a:solidFill>
              </a:rPr>
              <a:t> to the </a:t>
            </a:r>
            <a:r>
              <a:rPr lang="en-US" sz="1600" b="1" u="sng" dirty="0">
                <a:solidFill>
                  <a:srgbClr val="2F2A2B"/>
                </a:solidFill>
              </a:rPr>
              <a:t>length of the </a:t>
            </a:r>
            <a:r>
              <a:rPr lang="en-US" sz="1600" b="1" u="sng" dirty="0">
                <a:solidFill>
                  <a:schemeClr val="accent3"/>
                </a:solidFill>
              </a:rPr>
              <a:t>destination</a:t>
            </a:r>
          </a:p>
          <a:p>
            <a:pPr marL="285750" indent="-285750">
              <a:lnSpc>
                <a:spcPct val="150000"/>
              </a:lnSpc>
              <a:buFont typeface="Wingdings" charset="2"/>
              <a:buChar char="§"/>
            </a:pPr>
            <a:r>
              <a:rPr lang="en-US" sz="1600" dirty="0">
                <a:solidFill>
                  <a:srgbClr val="2F2A2B"/>
                </a:solidFill>
              </a:rPr>
              <a:t>If significant digits are lost, </a:t>
            </a:r>
          </a:p>
          <a:p>
            <a:pPr marL="742950" lvl="1" indent="-285750">
              <a:lnSpc>
                <a:spcPct val="150000"/>
              </a:lnSpc>
              <a:buFont typeface="Wingdings" charset="2"/>
              <a:buChar char="q"/>
            </a:pPr>
            <a:r>
              <a:rPr lang="en-US" sz="1600" dirty="0">
                <a:solidFill>
                  <a:srgbClr val="2F2A2B"/>
                </a:solidFill>
              </a:rPr>
              <a:t>the </a:t>
            </a:r>
            <a:r>
              <a:rPr lang="en-US" sz="1600" b="1" dirty="0">
                <a:solidFill>
                  <a:srgbClr val="C00000"/>
                </a:solidFill>
              </a:rPr>
              <a:t>Overflow</a:t>
            </a:r>
            <a:r>
              <a:rPr lang="en-US" sz="1600" dirty="0">
                <a:solidFill>
                  <a:srgbClr val="C00000"/>
                </a:solidFill>
              </a:rPr>
              <a:t> </a:t>
            </a:r>
            <a:r>
              <a:rPr lang="en-US" sz="1600" dirty="0">
                <a:solidFill>
                  <a:srgbClr val="2F2A2B"/>
                </a:solidFill>
              </a:rPr>
              <a:t>and </a:t>
            </a:r>
            <a:r>
              <a:rPr lang="en-US" sz="1600" b="1" dirty="0">
                <a:solidFill>
                  <a:srgbClr val="C00000"/>
                </a:solidFill>
              </a:rPr>
              <a:t>Carry</a:t>
            </a:r>
            <a:r>
              <a:rPr lang="en-US" sz="1600" dirty="0">
                <a:solidFill>
                  <a:srgbClr val="C00000"/>
                </a:solidFill>
              </a:rPr>
              <a:t> </a:t>
            </a:r>
            <a:r>
              <a:rPr lang="en-US" sz="1600" dirty="0">
                <a:solidFill>
                  <a:srgbClr val="2F2A2B"/>
                </a:solidFill>
              </a:rPr>
              <a:t>flags are set</a:t>
            </a:r>
          </a:p>
          <a:p>
            <a:pPr marL="742950" lvl="1" indent="-285750">
              <a:lnSpc>
                <a:spcPct val="150000"/>
              </a:lnSpc>
              <a:buFont typeface="Wingdings" charset="2"/>
              <a:buChar char="q"/>
            </a:pPr>
            <a:r>
              <a:rPr lang="en-US" sz="1600" dirty="0">
                <a:solidFill>
                  <a:srgbClr val="2F2A2B"/>
                </a:solidFill>
              </a:rPr>
              <a:t>Be sure to check one of these flags after performing an IMUL operation with two operands</a:t>
            </a:r>
            <a:endParaRPr lang="en-US" sz="1600" dirty="0">
              <a:solidFill>
                <a:srgbClr val="2F2A2B"/>
              </a:solidFill>
              <a:effectLst/>
            </a:endParaRPr>
          </a:p>
        </p:txBody>
      </p:sp>
      <p:sp>
        <p:nvSpPr>
          <p:cNvPr id="15" name="Rectangle 14"/>
          <p:cNvSpPr/>
          <p:nvPr/>
        </p:nvSpPr>
        <p:spPr>
          <a:xfrm>
            <a:off x="1553208" y="2386121"/>
            <a:ext cx="9541827" cy="584775"/>
          </a:xfrm>
          <a:prstGeom prst="rect">
            <a:avLst/>
          </a:prstGeom>
        </p:spPr>
        <p:txBody>
          <a:bodyPr wrap="square">
            <a:spAutoFit/>
          </a:bodyPr>
          <a:lstStyle/>
          <a:p>
            <a:pPr marL="285750" indent="-285750">
              <a:buFont typeface="Courier New" charset="0"/>
              <a:buChar char="o"/>
            </a:pPr>
            <a:r>
              <a:rPr lang="en-US" sz="1600" b="1" dirty="0">
                <a:solidFill>
                  <a:srgbClr val="2F2A2B"/>
                </a:solidFill>
              </a:rPr>
              <a:t>The 32-bit operand </a:t>
            </a:r>
            <a:r>
              <a:rPr lang="en-US" sz="1600" dirty="0">
                <a:solidFill>
                  <a:srgbClr val="2F2A2B"/>
                </a:solidFill>
              </a:rPr>
              <a:t>types showing that the </a:t>
            </a:r>
            <a:r>
              <a:rPr lang="en-US" sz="1600" b="1" u="sng" dirty="0">
                <a:solidFill>
                  <a:srgbClr val="2F2A2B"/>
                </a:solidFill>
              </a:rPr>
              <a:t>multiplier</a:t>
            </a:r>
            <a:r>
              <a:rPr lang="en-US" sz="1600" dirty="0">
                <a:solidFill>
                  <a:srgbClr val="2F2A2B"/>
                </a:solidFill>
              </a:rPr>
              <a:t> can be </a:t>
            </a:r>
          </a:p>
          <a:p>
            <a:pPr marL="742950" lvl="1" indent="-285750">
              <a:buFont typeface="Wingdings" charset="2"/>
              <a:buChar char="§"/>
            </a:pPr>
            <a:r>
              <a:rPr lang="en-US" sz="1600" dirty="0">
                <a:solidFill>
                  <a:srgbClr val="2F2A2B"/>
                </a:solidFill>
              </a:rPr>
              <a:t>a 32-bit register,  a32-bit memory operand, or an immediate value (8 or 32 bits):</a:t>
            </a:r>
          </a:p>
        </p:txBody>
      </p:sp>
    </p:spTree>
    <p:extLst>
      <p:ext uri="{BB962C8B-B14F-4D97-AF65-F5344CB8AC3E}">
        <p14:creationId xmlns:p14="http://schemas.microsoft.com/office/powerpoint/2010/main" val="368445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7D1C6DCC-DF80-5149-B0E3-FC3B7018EAE5}" type="slidenum">
              <a:rPr lang="en-US" altLang="en-US" sz="1600">
                <a:latin typeface="Times New Roman" charset="0"/>
              </a:rPr>
              <a:pPr eaLnBrk="1" hangingPunct="1">
                <a:spcBef>
                  <a:spcPct val="0"/>
                </a:spcBef>
                <a:buClrTx/>
                <a:buFontTx/>
                <a:buNone/>
                <a:defRPr/>
              </a:pPr>
              <a:t>57</a:t>
            </a:fld>
            <a:endParaRPr lang="en-US" altLang="en-US" sz="1600">
              <a:latin typeface="Times New Roman" charset="0"/>
            </a:endParaRPr>
          </a:p>
        </p:txBody>
      </p:sp>
      <p:sp>
        <p:nvSpPr>
          <p:cNvPr id="99330"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IMUL</a:t>
            </a:r>
            <a:r>
              <a:rPr lang="en-US" altLang="en-US" sz="4000" dirty="0"/>
              <a:t> Instruction</a:t>
            </a:r>
          </a:p>
        </p:txBody>
      </p:sp>
      <p:sp>
        <p:nvSpPr>
          <p:cNvPr id="2" name="Rectangle 1"/>
          <p:cNvSpPr/>
          <p:nvPr/>
        </p:nvSpPr>
        <p:spPr>
          <a:xfrm>
            <a:off x="1331913" y="1839509"/>
            <a:ext cx="9923780" cy="1569660"/>
          </a:xfrm>
          <a:prstGeom prst="rect">
            <a:avLst/>
          </a:prstGeom>
        </p:spPr>
        <p:txBody>
          <a:bodyPr wrap="square">
            <a:spAutoFit/>
          </a:bodyPr>
          <a:lstStyle/>
          <a:p>
            <a:pPr marL="342900" indent="-342900">
              <a:buFont typeface="+mj-lt"/>
              <a:buAutoNum type="arabicPeriod" startAt="3"/>
            </a:pPr>
            <a:r>
              <a:rPr lang="en-US" sz="2400" b="1" dirty="0">
                <a:solidFill>
                  <a:srgbClr val="00B050"/>
                </a:solidFill>
              </a:rPr>
              <a:t>The three-operand </a:t>
            </a:r>
            <a:r>
              <a:rPr lang="en-US" dirty="0">
                <a:solidFill>
                  <a:srgbClr val="2F2A2B"/>
                </a:solidFill>
              </a:rPr>
              <a:t>formats in </a:t>
            </a:r>
            <a:r>
              <a:rPr lang="en-US" b="1" u="sng" dirty="0">
                <a:solidFill>
                  <a:srgbClr val="2F2A2B"/>
                </a:solidFill>
              </a:rPr>
              <a:t>32-bit mode </a:t>
            </a:r>
          </a:p>
          <a:p>
            <a:pPr marL="800100" lvl="1" indent="-342900">
              <a:buFont typeface="Courier New" charset="0"/>
              <a:buChar char="o"/>
            </a:pPr>
            <a:r>
              <a:rPr lang="en-US" dirty="0">
                <a:solidFill>
                  <a:srgbClr val="2F2A2B"/>
                </a:solidFill>
              </a:rPr>
              <a:t>Store the </a:t>
            </a:r>
            <a:r>
              <a:rPr lang="en-US" b="1" dirty="0">
                <a:solidFill>
                  <a:srgbClr val="2F2A2B"/>
                </a:solidFill>
              </a:rPr>
              <a:t>product</a:t>
            </a:r>
            <a:r>
              <a:rPr lang="en-US" dirty="0">
                <a:solidFill>
                  <a:srgbClr val="2F2A2B"/>
                </a:solidFill>
              </a:rPr>
              <a:t> </a:t>
            </a:r>
            <a:r>
              <a:rPr lang="en-US" b="1" dirty="0">
                <a:solidFill>
                  <a:schemeClr val="accent3"/>
                </a:solidFill>
              </a:rPr>
              <a:t>in the first operand</a:t>
            </a:r>
            <a:endParaRPr lang="en-US" dirty="0">
              <a:solidFill>
                <a:srgbClr val="2F2A2B"/>
              </a:solidFill>
            </a:endParaRPr>
          </a:p>
          <a:p>
            <a:pPr marL="800100" lvl="1" indent="-342900">
              <a:buFont typeface="Courier New" charset="0"/>
              <a:buChar char="o"/>
            </a:pPr>
            <a:r>
              <a:rPr lang="en-US" dirty="0">
                <a:solidFill>
                  <a:srgbClr val="2F2A2B"/>
                </a:solidFill>
              </a:rPr>
              <a:t>The </a:t>
            </a:r>
            <a:r>
              <a:rPr lang="en-US" b="1" dirty="0">
                <a:solidFill>
                  <a:schemeClr val="accent3"/>
                </a:solidFill>
              </a:rPr>
              <a:t>second operand </a:t>
            </a:r>
            <a:r>
              <a:rPr lang="en-US" dirty="0">
                <a:solidFill>
                  <a:srgbClr val="2F2A2B"/>
                </a:solidFill>
              </a:rPr>
              <a:t>can be </a:t>
            </a:r>
          </a:p>
          <a:p>
            <a:pPr marL="1257300" lvl="2" indent="-342900">
              <a:buFont typeface="Wingdings" charset="2"/>
              <a:buChar char="§"/>
            </a:pPr>
            <a:r>
              <a:rPr lang="en-US" dirty="0">
                <a:solidFill>
                  <a:srgbClr val="2F2A2B"/>
                </a:solidFill>
              </a:rPr>
              <a:t>a 16-bit register or memory operand, which is multiplied by the third operand, </a:t>
            </a:r>
          </a:p>
          <a:p>
            <a:pPr marL="1257300" lvl="2" indent="-342900">
              <a:buFont typeface="Wingdings" charset="2"/>
              <a:buChar char="§"/>
            </a:pPr>
            <a:r>
              <a:rPr lang="en-US" dirty="0">
                <a:solidFill>
                  <a:srgbClr val="2F2A2B"/>
                </a:solidFill>
              </a:rPr>
              <a:t>the third operand can be an 8- or 16-bit immediate value:</a:t>
            </a:r>
            <a:endParaRPr lang="en-US" dirty="0">
              <a:solidFill>
                <a:srgbClr val="2F2A2B"/>
              </a:solidFill>
              <a:effectLst/>
            </a:endParaRPr>
          </a:p>
        </p:txBody>
      </p:sp>
      <p:grpSp>
        <p:nvGrpSpPr>
          <p:cNvPr id="12" name="Group 11"/>
          <p:cNvGrpSpPr/>
          <p:nvPr/>
        </p:nvGrpSpPr>
        <p:grpSpPr>
          <a:xfrm>
            <a:off x="3686185" y="3981731"/>
            <a:ext cx="4363973" cy="1281990"/>
            <a:chOff x="5957888" y="3510244"/>
            <a:chExt cx="4363973" cy="1281990"/>
          </a:xfrm>
        </p:grpSpPr>
        <p:pic>
          <p:nvPicPr>
            <p:cNvPr id="3" name="Picture 2"/>
            <p:cNvPicPr>
              <a:picLocks noChangeAspect="1"/>
            </p:cNvPicPr>
            <p:nvPr/>
          </p:nvPicPr>
          <p:blipFill>
            <a:blip r:embed="rId2">
              <a:duotone>
                <a:prstClr val="black"/>
                <a:srgbClr val="D9C3A5">
                  <a:tint val="50000"/>
                  <a:satMod val="180000"/>
                </a:srgbClr>
              </a:duotone>
            </a:blip>
            <a:stretch>
              <a:fillRect/>
            </a:stretch>
          </p:blipFill>
          <p:spPr>
            <a:xfrm>
              <a:off x="5957888" y="3583513"/>
              <a:ext cx="3733800" cy="635000"/>
            </a:xfrm>
            <a:prstGeom prst="rect">
              <a:avLst/>
            </a:prstGeom>
          </p:spPr>
        </p:pic>
        <p:cxnSp>
          <p:nvCxnSpPr>
            <p:cNvPr id="8" name="Elbow Connector 7"/>
            <p:cNvCxnSpPr/>
            <p:nvPr/>
          </p:nvCxnSpPr>
          <p:spPr>
            <a:xfrm rot="16200000" flipH="1">
              <a:off x="6990726" y="4165280"/>
              <a:ext cx="220337" cy="2790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834282" y="4453680"/>
              <a:ext cx="838628"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600" dirty="0"/>
                <a:t>Product</a:t>
              </a:r>
            </a:p>
          </p:txBody>
        </p:sp>
        <p:cxnSp>
          <p:nvCxnSpPr>
            <p:cNvPr id="13" name="Elbow Connector 12"/>
            <p:cNvCxnSpPr/>
            <p:nvPr/>
          </p:nvCxnSpPr>
          <p:spPr>
            <a:xfrm rot="16200000" flipH="1">
              <a:off x="8005629" y="4193856"/>
              <a:ext cx="220337" cy="2790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849185" y="4453680"/>
              <a:ext cx="1273041"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600" dirty="0"/>
                <a:t>Multiplicand </a:t>
              </a:r>
            </a:p>
          </p:txBody>
        </p:sp>
        <p:cxnSp>
          <p:nvCxnSpPr>
            <p:cNvPr id="16" name="Elbow Connector 15"/>
            <p:cNvCxnSpPr/>
            <p:nvPr/>
          </p:nvCxnSpPr>
          <p:spPr>
            <a:xfrm rot="16200000" flipH="1">
              <a:off x="9295155" y="4193856"/>
              <a:ext cx="200306" cy="2790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271573" y="4453680"/>
              <a:ext cx="1050288"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600" dirty="0"/>
                <a:t>Multiplier </a:t>
              </a:r>
            </a:p>
          </p:txBody>
        </p:sp>
        <p:sp>
          <p:nvSpPr>
            <p:cNvPr id="18" name="Oval 17"/>
            <p:cNvSpPr/>
            <p:nvPr/>
          </p:nvSpPr>
          <p:spPr>
            <a:xfrm>
              <a:off x="6672262" y="3510244"/>
              <a:ext cx="839789" cy="6939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497764" y="3524531"/>
              <a:ext cx="1274759" cy="718921"/>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785504" y="3512061"/>
              <a:ext cx="928688" cy="71892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grpSp>
    </p:spTree>
    <p:extLst>
      <p:ext uri="{BB962C8B-B14F-4D97-AF65-F5344CB8AC3E}">
        <p14:creationId xmlns:p14="http://schemas.microsoft.com/office/powerpoint/2010/main" val="13092385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7D1C6DCC-DF80-5149-B0E3-FC3B7018EAE5}" type="slidenum">
              <a:rPr lang="en-US" altLang="en-US" sz="1600">
                <a:latin typeface="Times New Roman" charset="0"/>
              </a:rPr>
              <a:pPr eaLnBrk="1" hangingPunct="1">
                <a:spcBef>
                  <a:spcPct val="0"/>
                </a:spcBef>
                <a:buClrTx/>
                <a:buFontTx/>
                <a:buNone/>
                <a:defRPr/>
              </a:pPr>
              <a:t>58</a:t>
            </a:fld>
            <a:endParaRPr lang="en-US" altLang="en-US" sz="1600">
              <a:latin typeface="Times New Roman" charset="0"/>
            </a:endParaRPr>
          </a:p>
        </p:txBody>
      </p:sp>
      <p:sp>
        <p:nvSpPr>
          <p:cNvPr id="99330"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IMUL</a:t>
            </a:r>
            <a:r>
              <a:rPr lang="en-US" altLang="en-US" sz="4000" dirty="0"/>
              <a:t> Instruction</a:t>
            </a:r>
          </a:p>
        </p:txBody>
      </p:sp>
      <p:sp>
        <p:nvSpPr>
          <p:cNvPr id="4" name="Rectangle 3"/>
          <p:cNvSpPr/>
          <p:nvPr/>
        </p:nvSpPr>
        <p:spPr>
          <a:xfrm>
            <a:off x="1524000" y="1988235"/>
            <a:ext cx="9784080" cy="646331"/>
          </a:xfrm>
          <a:prstGeom prst="rect">
            <a:avLst/>
          </a:prstGeom>
        </p:spPr>
        <p:txBody>
          <a:bodyPr wrap="square">
            <a:spAutoFit/>
          </a:bodyPr>
          <a:lstStyle/>
          <a:p>
            <a:pPr marL="285750" indent="-285750">
              <a:buFont typeface="Courier New" charset="0"/>
              <a:buChar char="o"/>
            </a:pPr>
            <a:r>
              <a:rPr lang="en-US" dirty="0">
                <a:solidFill>
                  <a:srgbClr val="2F2A2B"/>
                </a:solidFill>
                <a:latin typeface="Helvetica" charset="0"/>
              </a:rPr>
              <a:t>A 32-bit register or memory operand can be </a:t>
            </a:r>
            <a:r>
              <a:rPr lang="en-US" b="1" dirty="0">
                <a:solidFill>
                  <a:srgbClr val="2F2A2B"/>
                </a:solidFill>
                <a:latin typeface="Helvetica" charset="0"/>
              </a:rPr>
              <a:t>multiplied</a:t>
            </a:r>
            <a:r>
              <a:rPr lang="en-US" dirty="0">
                <a:solidFill>
                  <a:srgbClr val="2F2A2B"/>
                </a:solidFill>
                <a:latin typeface="Helvetica" charset="0"/>
              </a:rPr>
              <a:t> by </a:t>
            </a:r>
          </a:p>
          <a:p>
            <a:pPr marL="742950" lvl="1" indent="-285750">
              <a:buFont typeface="Wingdings" charset="2"/>
              <a:buChar char="§"/>
            </a:pPr>
            <a:r>
              <a:rPr lang="en-US" dirty="0">
                <a:solidFill>
                  <a:srgbClr val="2F2A2B"/>
                </a:solidFill>
                <a:latin typeface="Helvetica" charset="0"/>
              </a:rPr>
              <a:t>an 8- or 32-bit immediate value:</a:t>
            </a:r>
            <a:endParaRPr lang="en-US" dirty="0">
              <a:solidFill>
                <a:srgbClr val="2F2A2B"/>
              </a:solidFill>
              <a:effectLst/>
              <a:latin typeface="Helvetica" charset="0"/>
            </a:endParaRPr>
          </a:p>
        </p:txBody>
      </p:sp>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3881438" y="3085263"/>
            <a:ext cx="3835400" cy="622300"/>
          </a:xfrm>
          <a:prstGeom prst="rect">
            <a:avLst/>
          </a:prstGeom>
        </p:spPr>
      </p:pic>
      <p:sp>
        <p:nvSpPr>
          <p:cNvPr id="7" name="Rectangle 6"/>
          <p:cNvSpPr/>
          <p:nvPr/>
        </p:nvSpPr>
        <p:spPr>
          <a:xfrm>
            <a:off x="1097280" y="4778065"/>
            <a:ext cx="10408920" cy="1384995"/>
          </a:xfrm>
          <a:prstGeom prst="rect">
            <a:avLst/>
          </a:prstGeom>
        </p:spPr>
        <p:txBody>
          <a:bodyPr wrap="square">
            <a:spAutoFit/>
          </a:bodyPr>
          <a:lstStyle/>
          <a:p>
            <a:pPr marL="1200150" lvl="2" indent="-285750">
              <a:lnSpc>
                <a:spcPct val="150000"/>
              </a:lnSpc>
              <a:buFont typeface="Wingdings" charset="2"/>
              <a:buChar char="§"/>
            </a:pPr>
            <a:r>
              <a:rPr lang="en-US" sz="2000" b="1" dirty="0">
                <a:solidFill>
                  <a:srgbClr val="C00000"/>
                </a:solidFill>
              </a:rPr>
              <a:t>Truncate</a:t>
            </a:r>
            <a:r>
              <a:rPr lang="en-US" sz="2000" dirty="0">
                <a:solidFill>
                  <a:srgbClr val="2F2A2B"/>
                </a:solidFill>
              </a:rPr>
              <a:t> the </a:t>
            </a:r>
            <a:r>
              <a:rPr lang="en-US" sz="2000" b="1" dirty="0">
                <a:solidFill>
                  <a:schemeClr val="accent3"/>
                </a:solidFill>
              </a:rPr>
              <a:t>product</a:t>
            </a:r>
            <a:r>
              <a:rPr lang="en-US" sz="2000" dirty="0">
                <a:solidFill>
                  <a:srgbClr val="2F2A2B"/>
                </a:solidFill>
              </a:rPr>
              <a:t> to the </a:t>
            </a:r>
            <a:r>
              <a:rPr lang="en-US" sz="2000" b="1" u="sng" dirty="0">
                <a:solidFill>
                  <a:srgbClr val="2F2A2B"/>
                </a:solidFill>
              </a:rPr>
              <a:t>length of the </a:t>
            </a:r>
            <a:r>
              <a:rPr lang="en-US" sz="2000" b="1" u="sng" dirty="0">
                <a:solidFill>
                  <a:schemeClr val="accent3"/>
                </a:solidFill>
              </a:rPr>
              <a:t>destination</a:t>
            </a:r>
            <a:r>
              <a:rPr lang="en-US" sz="2000" b="1" dirty="0">
                <a:solidFill>
                  <a:schemeClr val="accent3"/>
                </a:solidFill>
              </a:rPr>
              <a:t>, </a:t>
            </a:r>
            <a:r>
              <a:rPr lang="en-US" sz="2000" dirty="0">
                <a:solidFill>
                  <a:srgbClr val="2F2A2B"/>
                </a:solidFill>
              </a:rPr>
              <a:t>If significant digits are lost, </a:t>
            </a:r>
          </a:p>
          <a:p>
            <a:pPr marL="1657350" lvl="3" indent="-285750">
              <a:lnSpc>
                <a:spcPct val="150000"/>
              </a:lnSpc>
              <a:buFont typeface="Wingdings" charset="2"/>
              <a:buChar char="q"/>
            </a:pPr>
            <a:r>
              <a:rPr lang="en-US" dirty="0">
                <a:solidFill>
                  <a:srgbClr val="2F2A2B"/>
                </a:solidFill>
              </a:rPr>
              <a:t>the </a:t>
            </a:r>
            <a:r>
              <a:rPr lang="en-US" b="1" dirty="0">
                <a:solidFill>
                  <a:srgbClr val="C00000"/>
                </a:solidFill>
              </a:rPr>
              <a:t>Overflow</a:t>
            </a:r>
            <a:r>
              <a:rPr lang="en-US" dirty="0">
                <a:solidFill>
                  <a:srgbClr val="C00000"/>
                </a:solidFill>
              </a:rPr>
              <a:t> </a:t>
            </a:r>
            <a:r>
              <a:rPr lang="en-US" dirty="0">
                <a:solidFill>
                  <a:srgbClr val="2F2A2B"/>
                </a:solidFill>
              </a:rPr>
              <a:t>and </a:t>
            </a:r>
            <a:r>
              <a:rPr lang="en-US" b="1" dirty="0">
                <a:solidFill>
                  <a:srgbClr val="C00000"/>
                </a:solidFill>
              </a:rPr>
              <a:t>Carry</a:t>
            </a:r>
            <a:r>
              <a:rPr lang="en-US" dirty="0">
                <a:solidFill>
                  <a:srgbClr val="C00000"/>
                </a:solidFill>
              </a:rPr>
              <a:t> </a:t>
            </a:r>
            <a:r>
              <a:rPr lang="en-US" dirty="0">
                <a:solidFill>
                  <a:srgbClr val="2F2A2B"/>
                </a:solidFill>
              </a:rPr>
              <a:t>flags are set</a:t>
            </a:r>
          </a:p>
          <a:p>
            <a:pPr marL="1657350" lvl="3" indent="-285750">
              <a:lnSpc>
                <a:spcPct val="150000"/>
              </a:lnSpc>
              <a:buFont typeface="Wingdings" charset="2"/>
              <a:buChar char="q"/>
            </a:pPr>
            <a:r>
              <a:rPr lang="en-US" dirty="0">
                <a:solidFill>
                  <a:srgbClr val="2F2A2B"/>
                </a:solidFill>
              </a:rPr>
              <a:t>Be sure to </a:t>
            </a:r>
            <a:r>
              <a:rPr lang="en-US" b="1" u="sng" dirty="0">
                <a:solidFill>
                  <a:srgbClr val="00B050"/>
                </a:solidFill>
              </a:rPr>
              <a:t>check one of these flags </a:t>
            </a:r>
            <a:r>
              <a:rPr lang="en-US" b="1" dirty="0">
                <a:solidFill>
                  <a:schemeClr val="accent3"/>
                </a:solidFill>
              </a:rPr>
              <a:t>after performing an IMUL operation </a:t>
            </a:r>
            <a:r>
              <a:rPr lang="en-US" dirty="0">
                <a:solidFill>
                  <a:srgbClr val="2F2A2B"/>
                </a:solidFill>
              </a:rPr>
              <a:t>with </a:t>
            </a:r>
            <a:r>
              <a:rPr lang="en-US" b="1" u="sng" dirty="0">
                <a:solidFill>
                  <a:srgbClr val="2F2A2B"/>
                </a:solidFill>
              </a:rPr>
              <a:t>two operands</a:t>
            </a:r>
          </a:p>
        </p:txBody>
      </p:sp>
      <p:cxnSp>
        <p:nvCxnSpPr>
          <p:cNvPr id="11" name="Elbow Connector 10"/>
          <p:cNvCxnSpPr/>
          <p:nvPr/>
        </p:nvCxnSpPr>
        <p:spPr>
          <a:xfrm rot="16200000" flipH="1">
            <a:off x="4947615" y="3669767"/>
            <a:ext cx="220337" cy="2790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91171" y="3958167"/>
            <a:ext cx="838628"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600" dirty="0"/>
              <a:t>Product</a:t>
            </a:r>
          </a:p>
        </p:txBody>
      </p:sp>
      <p:cxnSp>
        <p:nvCxnSpPr>
          <p:cNvPr id="13" name="Elbow Connector 12"/>
          <p:cNvCxnSpPr/>
          <p:nvPr/>
        </p:nvCxnSpPr>
        <p:spPr>
          <a:xfrm rot="16200000" flipH="1">
            <a:off x="5962518" y="3698343"/>
            <a:ext cx="220337" cy="2790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806074" y="3958167"/>
            <a:ext cx="1273041"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600" dirty="0"/>
              <a:t>Multiplicand </a:t>
            </a:r>
          </a:p>
        </p:txBody>
      </p:sp>
      <p:cxnSp>
        <p:nvCxnSpPr>
          <p:cNvPr id="15" name="Elbow Connector 14"/>
          <p:cNvCxnSpPr/>
          <p:nvPr/>
        </p:nvCxnSpPr>
        <p:spPr>
          <a:xfrm rot="16200000" flipH="1">
            <a:off x="7252044" y="3698343"/>
            <a:ext cx="200306" cy="2790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228462" y="3958167"/>
            <a:ext cx="1050288"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600" dirty="0"/>
              <a:t>Multiplier </a:t>
            </a:r>
          </a:p>
        </p:txBody>
      </p:sp>
      <p:sp>
        <p:nvSpPr>
          <p:cNvPr id="17" name="Oval 16"/>
          <p:cNvSpPr/>
          <p:nvPr/>
        </p:nvSpPr>
        <p:spPr>
          <a:xfrm>
            <a:off x="4629151" y="3014731"/>
            <a:ext cx="839789" cy="6939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454653" y="3029018"/>
            <a:ext cx="1274759" cy="718921"/>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742393" y="3016548"/>
            <a:ext cx="928688" cy="71892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11204040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7D1C6DCC-DF80-5149-B0E3-FC3B7018EAE5}" type="slidenum">
              <a:rPr lang="en-US" altLang="en-US" sz="1600">
                <a:latin typeface="Times New Roman" charset="0"/>
              </a:rPr>
              <a:pPr eaLnBrk="1" hangingPunct="1">
                <a:spcBef>
                  <a:spcPct val="0"/>
                </a:spcBef>
                <a:buClrTx/>
                <a:buFontTx/>
                <a:buNone/>
                <a:defRPr/>
              </a:pPr>
              <a:t>59</a:t>
            </a:fld>
            <a:endParaRPr lang="en-US" altLang="en-US" sz="1600">
              <a:latin typeface="Times New Roman" charset="0"/>
            </a:endParaRPr>
          </a:p>
        </p:txBody>
      </p:sp>
      <p:sp>
        <p:nvSpPr>
          <p:cNvPr id="99330" name="Rectangle 2"/>
          <p:cNvSpPr>
            <a:spLocks noGrp="1" noChangeArrowheads="1"/>
          </p:cNvSpPr>
          <p:nvPr>
            <p:ph type="title"/>
          </p:nvPr>
        </p:nvSpPr>
        <p:spPr/>
        <p:txBody>
          <a:bodyPr>
            <a:normAutofit/>
          </a:bodyPr>
          <a:lstStyle/>
          <a:p>
            <a:pPr>
              <a:defRPr/>
            </a:pPr>
            <a:r>
              <a:rPr lang="en-US" altLang="en-US" sz="4000" b="1" dirty="0"/>
              <a:t>IMUL:</a:t>
            </a:r>
            <a:r>
              <a:rPr lang="en-US" altLang="en-US" sz="4000" dirty="0"/>
              <a:t> </a:t>
            </a:r>
            <a:r>
              <a:rPr lang="en-US" altLang="en-US" sz="4000" b="1" dirty="0">
                <a:solidFill>
                  <a:schemeClr val="accent3"/>
                </a:solidFill>
              </a:rPr>
              <a:t>Example1</a:t>
            </a:r>
            <a:endParaRPr lang="en-US" altLang="en-US" sz="4000" dirty="0"/>
          </a:p>
        </p:txBody>
      </p:sp>
      <p:sp>
        <p:nvSpPr>
          <p:cNvPr id="41990" name="Rectangle 4"/>
          <p:cNvSpPr>
            <a:spLocks noChangeArrowheads="1"/>
          </p:cNvSpPr>
          <p:nvPr/>
        </p:nvSpPr>
        <p:spPr bwMode="auto">
          <a:xfrm>
            <a:off x="1270000" y="2413000"/>
            <a:ext cx="988568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buFont typeface="Arial" charset="0"/>
              <a:buChar char="•"/>
              <a:defRPr/>
            </a:pPr>
            <a:r>
              <a:rPr lang="en-US" altLang="en-US" sz="2000" dirty="0">
                <a:latin typeface="+mn-lt"/>
              </a:rPr>
              <a:t>multiply 48 * 4, using </a:t>
            </a:r>
            <a:r>
              <a:rPr lang="en-US" altLang="en-US" sz="2000" dirty="0">
                <a:solidFill>
                  <a:schemeClr val="accent3"/>
                </a:solidFill>
                <a:latin typeface="+mn-lt"/>
              </a:rPr>
              <a:t>8-bit</a:t>
            </a:r>
            <a:r>
              <a:rPr lang="en-US" altLang="en-US" sz="2000" dirty="0">
                <a:latin typeface="+mn-lt"/>
              </a:rPr>
              <a:t> operands:</a:t>
            </a:r>
          </a:p>
        </p:txBody>
      </p:sp>
      <p:sp>
        <p:nvSpPr>
          <p:cNvPr id="41991" name="Text Box 5"/>
          <p:cNvSpPr txBox="1">
            <a:spLocks noChangeArrowheads="1"/>
          </p:cNvSpPr>
          <p:nvPr/>
        </p:nvSpPr>
        <p:spPr bwMode="auto">
          <a:xfrm>
            <a:off x="2194560" y="3022600"/>
            <a:ext cx="6687372"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2286000"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2286000"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2286000"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2286000"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2286000"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2286000"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2286000"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2286000"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2286000"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1800" dirty="0" err="1">
                <a:latin typeface="+mn-lt"/>
              </a:rPr>
              <a:t>mov</a:t>
            </a:r>
            <a:r>
              <a:rPr lang="en-US" altLang="en-US" sz="1800" dirty="0">
                <a:latin typeface="+mn-lt"/>
              </a:rPr>
              <a:t>  al,48</a:t>
            </a:r>
          </a:p>
          <a:p>
            <a:pPr eaLnBrk="1" hangingPunct="1">
              <a:lnSpc>
                <a:spcPct val="50000"/>
              </a:lnSpc>
              <a:spcBef>
                <a:spcPct val="50000"/>
              </a:spcBef>
              <a:buClrTx/>
              <a:buFontTx/>
              <a:buNone/>
              <a:defRPr/>
            </a:pPr>
            <a:r>
              <a:rPr lang="en-US" altLang="en-US" sz="1800" dirty="0" err="1">
                <a:latin typeface="+mn-lt"/>
              </a:rPr>
              <a:t>mov</a:t>
            </a:r>
            <a:r>
              <a:rPr lang="en-US" altLang="en-US" sz="1800" dirty="0">
                <a:latin typeface="+mn-lt"/>
              </a:rPr>
              <a:t>  bl,4</a:t>
            </a:r>
          </a:p>
          <a:p>
            <a:pPr eaLnBrk="1" hangingPunct="1">
              <a:lnSpc>
                <a:spcPct val="50000"/>
              </a:lnSpc>
              <a:spcBef>
                <a:spcPct val="50000"/>
              </a:spcBef>
              <a:buClrTx/>
              <a:buFontTx/>
              <a:buNone/>
              <a:defRPr/>
            </a:pPr>
            <a:r>
              <a:rPr lang="en-US" altLang="en-US" sz="1800" dirty="0" err="1">
                <a:solidFill>
                  <a:schemeClr val="accent3"/>
                </a:solidFill>
                <a:latin typeface="+mn-lt"/>
              </a:rPr>
              <a:t>imul</a:t>
            </a:r>
            <a:r>
              <a:rPr lang="en-US" altLang="en-US" sz="1800" dirty="0">
                <a:solidFill>
                  <a:schemeClr val="accent3"/>
                </a:solidFill>
                <a:latin typeface="+mn-lt"/>
              </a:rPr>
              <a:t> </a:t>
            </a:r>
            <a:r>
              <a:rPr lang="en-US" altLang="en-US" sz="1800" dirty="0" err="1">
                <a:latin typeface="+mn-lt"/>
              </a:rPr>
              <a:t>bl</a:t>
            </a:r>
            <a:r>
              <a:rPr lang="en-US" altLang="en-US" sz="1800" dirty="0">
                <a:latin typeface="+mn-lt"/>
              </a:rPr>
              <a:t>	; </a:t>
            </a:r>
            <a:r>
              <a:rPr lang="en-US" altLang="en-US" sz="1800" dirty="0">
                <a:solidFill>
                  <a:srgbClr val="C00000"/>
                </a:solidFill>
                <a:latin typeface="+mn-lt"/>
              </a:rPr>
              <a:t>AX</a:t>
            </a:r>
            <a:r>
              <a:rPr lang="en-US" altLang="en-US" sz="1800" dirty="0">
                <a:latin typeface="+mn-lt"/>
              </a:rPr>
              <a:t> = </a:t>
            </a:r>
            <a:r>
              <a:rPr lang="en-US" altLang="en-US" sz="1800" dirty="0">
                <a:solidFill>
                  <a:schemeClr val="accent3"/>
                </a:solidFill>
                <a:latin typeface="+mn-lt"/>
              </a:rPr>
              <a:t>00</a:t>
            </a:r>
            <a:r>
              <a:rPr lang="en-US" altLang="en-US" sz="1800" dirty="0">
                <a:latin typeface="+mn-lt"/>
              </a:rPr>
              <a:t>C0h, </a:t>
            </a:r>
            <a:r>
              <a:rPr lang="en-US" altLang="en-US" sz="1800" dirty="0">
                <a:solidFill>
                  <a:srgbClr val="C00000"/>
                </a:solidFill>
                <a:latin typeface="+mn-lt"/>
              </a:rPr>
              <a:t>OF</a:t>
            </a:r>
            <a:r>
              <a:rPr lang="en-US" altLang="en-US" sz="1800" dirty="0">
                <a:latin typeface="+mn-lt"/>
              </a:rPr>
              <a:t>=1</a:t>
            </a:r>
          </a:p>
        </p:txBody>
      </p:sp>
      <p:sp>
        <p:nvSpPr>
          <p:cNvPr id="41992" name="Text Box 6"/>
          <p:cNvSpPr txBox="1">
            <a:spLocks noChangeArrowheads="1"/>
          </p:cNvSpPr>
          <p:nvPr/>
        </p:nvSpPr>
        <p:spPr bwMode="auto">
          <a:xfrm>
            <a:off x="1775460" y="4165600"/>
            <a:ext cx="8528822"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50000"/>
              </a:spcBef>
              <a:buClrTx/>
              <a:buFontTx/>
              <a:buNone/>
              <a:defRPr/>
            </a:pPr>
            <a:r>
              <a:rPr lang="en-US" altLang="en-US" sz="2000" dirty="0">
                <a:solidFill>
                  <a:srgbClr val="C00000"/>
                </a:solidFill>
                <a:latin typeface="+mn-lt"/>
              </a:rPr>
              <a:t>OF</a:t>
            </a:r>
            <a:r>
              <a:rPr lang="en-US" altLang="en-US" sz="2000" dirty="0">
                <a:latin typeface="+mn-lt"/>
              </a:rPr>
              <a:t>=1 because </a:t>
            </a:r>
            <a:r>
              <a:rPr lang="en-US" altLang="en-US" sz="2000" dirty="0">
                <a:solidFill>
                  <a:schemeClr val="accent3"/>
                </a:solidFill>
                <a:latin typeface="+mn-lt"/>
              </a:rPr>
              <a:t>AH</a:t>
            </a:r>
            <a:r>
              <a:rPr lang="en-US" altLang="en-US" sz="2000" dirty="0">
                <a:latin typeface="+mn-lt"/>
              </a:rPr>
              <a:t> </a:t>
            </a:r>
            <a:r>
              <a:rPr lang="en-US" altLang="en-US" sz="2000" b="1" u="sng" dirty="0">
                <a:solidFill>
                  <a:srgbClr val="FF0000"/>
                </a:solidFill>
                <a:latin typeface="+mn-lt"/>
              </a:rPr>
              <a:t>is not a sign extension </a:t>
            </a:r>
            <a:r>
              <a:rPr lang="en-US" altLang="en-US" sz="2000" dirty="0">
                <a:latin typeface="+mn-lt"/>
              </a:rPr>
              <a:t>of </a:t>
            </a:r>
            <a:r>
              <a:rPr lang="en-US" altLang="en-US" sz="2000" dirty="0">
                <a:solidFill>
                  <a:schemeClr val="accent3"/>
                </a:solidFill>
                <a:latin typeface="+mn-lt"/>
              </a:rPr>
              <a:t>AL</a:t>
            </a:r>
            <a:r>
              <a:rPr lang="en-US" altLang="en-US" sz="2000" dirty="0">
                <a:latin typeface="+mn-lt"/>
              </a:rPr>
              <a:t>.</a:t>
            </a:r>
          </a:p>
        </p:txBody>
      </p:sp>
      <p:sp>
        <p:nvSpPr>
          <p:cNvPr id="10" name="Rectangle 9"/>
          <p:cNvSpPr/>
          <p:nvPr/>
        </p:nvSpPr>
        <p:spPr>
          <a:xfrm>
            <a:off x="1270000" y="1887538"/>
            <a:ext cx="9144000" cy="492443"/>
          </a:xfrm>
          <a:prstGeom prst="rect">
            <a:avLst/>
          </a:prstGeom>
        </p:spPr>
        <p:txBody>
          <a:bodyPr wrap="square">
            <a:spAutoFit/>
          </a:bodyPr>
          <a:lstStyle/>
          <a:p>
            <a:pPr marL="285750" indent="-285750">
              <a:buFont typeface="Arial" charset="0"/>
              <a:buChar char="•"/>
            </a:pPr>
            <a:r>
              <a:rPr lang="en-US" dirty="0">
                <a:solidFill>
                  <a:srgbClr val="2F2A2B"/>
                </a:solidFill>
              </a:rPr>
              <a:t>The following instructions demonstrate </a:t>
            </a:r>
            <a:r>
              <a:rPr lang="en-US" sz="2600" b="1" dirty="0">
                <a:solidFill>
                  <a:schemeClr val="accent3"/>
                </a:solidFill>
              </a:rPr>
              <a:t>one-operand formats</a:t>
            </a:r>
            <a:r>
              <a:rPr lang="en-US" dirty="0">
                <a:solidFill>
                  <a:srgbClr val="2F2A2B"/>
                </a:solidFill>
              </a:rPr>
              <a:t>:</a:t>
            </a:r>
          </a:p>
        </p:txBody>
      </p:sp>
      <p:pic>
        <p:nvPicPr>
          <p:cNvPr id="11" name="Picture 10"/>
          <p:cNvPicPr>
            <a:picLocks noChangeAspect="1"/>
          </p:cNvPicPr>
          <p:nvPr/>
        </p:nvPicPr>
        <p:blipFill>
          <a:blip r:embed="rId3">
            <a:duotone>
              <a:prstClr val="black"/>
              <a:srgbClr val="D9C3A5">
                <a:tint val="50000"/>
                <a:satMod val="180000"/>
              </a:srgbClr>
            </a:duotone>
          </a:blip>
          <a:stretch>
            <a:fillRect/>
          </a:stretch>
        </p:blipFill>
        <p:spPr>
          <a:xfrm>
            <a:off x="7231380" y="3102530"/>
            <a:ext cx="2260600" cy="990600"/>
          </a:xfrm>
          <a:prstGeom prst="rect">
            <a:avLst/>
          </a:prstGeom>
        </p:spPr>
      </p:pic>
      <p:sp>
        <p:nvSpPr>
          <p:cNvPr id="4" name="Rectangle 3"/>
          <p:cNvSpPr/>
          <p:nvPr/>
        </p:nvSpPr>
        <p:spPr>
          <a:xfrm>
            <a:off x="3686185" y="4852522"/>
            <a:ext cx="2857500"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en-US">
                <a:solidFill>
                  <a:schemeClr val="accent3"/>
                </a:solidFill>
              </a:rPr>
              <a:t>Preserves the sign of the </a:t>
            </a:r>
            <a:r>
              <a:rPr lang="en-US" altLang="en-US" b="1" u="sng">
                <a:solidFill>
                  <a:srgbClr val="00B050"/>
                </a:solidFill>
              </a:rPr>
              <a:t>product</a:t>
            </a:r>
            <a:r>
              <a:rPr lang="en-US" altLang="en-US">
                <a:solidFill>
                  <a:srgbClr val="00B050"/>
                </a:solidFill>
              </a:rPr>
              <a:t> </a:t>
            </a:r>
            <a:r>
              <a:rPr lang="en-US" altLang="en-US"/>
              <a:t>by </a:t>
            </a:r>
            <a:r>
              <a:rPr lang="en-US" altLang="en-US" b="1" u="sng"/>
              <a:t>sign-extending it into the upper half </a:t>
            </a:r>
            <a:r>
              <a:rPr lang="en-US" altLang="en-US"/>
              <a:t>of the </a:t>
            </a:r>
            <a:r>
              <a:rPr lang="en-US" altLang="en-US" b="1" u="sng"/>
              <a:t>destination</a:t>
            </a:r>
            <a:r>
              <a:rPr lang="en-US" altLang="en-US"/>
              <a:t> register</a:t>
            </a:r>
            <a:endParaRPr lang="en-US"/>
          </a:p>
        </p:txBody>
      </p:sp>
      <p:sp>
        <p:nvSpPr>
          <p:cNvPr id="13" name="Right Brace 12"/>
          <p:cNvSpPr/>
          <p:nvPr/>
        </p:nvSpPr>
        <p:spPr>
          <a:xfrm>
            <a:off x="9280825" y="3206750"/>
            <a:ext cx="267551" cy="6985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9491980" y="3355458"/>
            <a:ext cx="1874744" cy="338554"/>
          </a:xfrm>
          <a:prstGeom prst="rect">
            <a:avLst/>
          </a:prstGeom>
          <a:noFill/>
        </p:spPr>
        <p:txBody>
          <a:bodyPr wrap="none" rtlCol="0">
            <a:spAutoFit/>
          </a:bodyPr>
          <a:lstStyle/>
          <a:p>
            <a:r>
              <a:rPr lang="en-US" sz="1600" b="1">
                <a:solidFill>
                  <a:srgbClr val="00B050"/>
                </a:solidFill>
              </a:rPr>
              <a:t>Multiplier operands</a:t>
            </a:r>
            <a:endParaRPr lang="en-US" sz="1600" b="1" dirty="0">
              <a:solidFill>
                <a:srgbClr val="00B050"/>
              </a:solidFill>
            </a:endParaRPr>
          </a:p>
        </p:txBody>
      </p:sp>
    </p:spTree>
    <p:extLst>
      <p:ext uri="{BB962C8B-B14F-4D97-AF65-F5344CB8AC3E}">
        <p14:creationId xmlns:p14="http://schemas.microsoft.com/office/powerpoint/2010/main" val="311111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96872763-3238-7346-9409-DB9E3DB86B81}" type="slidenum">
              <a:rPr lang="en-US" altLang="en-US" sz="1600">
                <a:latin typeface="Times New Roman" charset="0"/>
              </a:rPr>
              <a:pPr eaLnBrk="1" hangingPunct="1">
                <a:spcBef>
                  <a:spcPct val="0"/>
                </a:spcBef>
                <a:buClrTx/>
                <a:buFontTx/>
                <a:buNone/>
                <a:defRPr/>
              </a:pPr>
              <a:t>60</a:t>
            </a:fld>
            <a:endParaRPr lang="en-US" altLang="en-US" sz="1600">
              <a:latin typeface="Times New Roman" charset="0"/>
            </a:endParaRPr>
          </a:p>
        </p:txBody>
      </p:sp>
      <p:sp>
        <p:nvSpPr>
          <p:cNvPr id="118786" name="Rectangle 2"/>
          <p:cNvSpPr>
            <a:spLocks noGrp="1" noChangeArrowheads="1"/>
          </p:cNvSpPr>
          <p:nvPr>
            <p:ph type="title"/>
          </p:nvPr>
        </p:nvSpPr>
        <p:spPr/>
        <p:txBody>
          <a:bodyPr>
            <a:normAutofit/>
          </a:bodyPr>
          <a:lstStyle/>
          <a:p>
            <a:pPr eaLnBrk="1" hangingPunct="1">
              <a:defRPr/>
            </a:pPr>
            <a:r>
              <a:rPr lang="en-US" altLang="en-US" sz="4000" b="1" dirty="0"/>
              <a:t>IMUL:</a:t>
            </a:r>
            <a:r>
              <a:rPr lang="en-US" altLang="en-US" sz="4000" dirty="0"/>
              <a:t> </a:t>
            </a:r>
            <a:r>
              <a:rPr lang="en-US" altLang="en-US" sz="4000" b="1" dirty="0">
                <a:solidFill>
                  <a:schemeClr val="accent3"/>
                </a:solidFill>
              </a:rPr>
              <a:t>Example2</a:t>
            </a:r>
          </a:p>
        </p:txBody>
      </p:sp>
      <p:sp>
        <p:nvSpPr>
          <p:cNvPr id="44037" name="Rectangle 4"/>
          <p:cNvSpPr>
            <a:spLocks noChangeArrowheads="1"/>
          </p:cNvSpPr>
          <p:nvPr/>
        </p:nvSpPr>
        <p:spPr bwMode="auto">
          <a:xfrm>
            <a:off x="1219189" y="2387600"/>
            <a:ext cx="7315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buFont typeface="Arial" charset="0"/>
              <a:buChar char="•"/>
              <a:defRPr/>
            </a:pPr>
            <a:r>
              <a:rPr lang="en-US" altLang="en-US" sz="2000" dirty="0">
                <a:latin typeface="+mn-lt"/>
              </a:rPr>
              <a:t>Multiply 4,823,424 * </a:t>
            </a:r>
            <a:r>
              <a:rPr lang="en-US" altLang="en-US" sz="2000" dirty="0">
                <a:solidFill>
                  <a:srgbClr val="C00000"/>
                </a:solidFill>
                <a:latin typeface="+mn-lt"/>
              </a:rPr>
              <a:t> -</a:t>
            </a:r>
            <a:r>
              <a:rPr lang="en-US" altLang="en-US" sz="2000" dirty="0">
                <a:latin typeface="+mn-lt"/>
              </a:rPr>
              <a:t>423:</a:t>
            </a:r>
          </a:p>
        </p:txBody>
      </p:sp>
      <p:sp>
        <p:nvSpPr>
          <p:cNvPr id="44038" name="Text Box 5"/>
          <p:cNvSpPr txBox="1">
            <a:spLocks noChangeArrowheads="1"/>
          </p:cNvSpPr>
          <p:nvPr/>
        </p:nvSpPr>
        <p:spPr bwMode="auto">
          <a:xfrm>
            <a:off x="1574789" y="2923540"/>
            <a:ext cx="76962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2286000"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2286000"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2286000"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2286000"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2286000"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2286000"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2286000"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2286000"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2286000"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1800" dirty="0" err="1">
                <a:latin typeface="+mn-lt"/>
              </a:rPr>
              <a:t>mov</a:t>
            </a:r>
            <a:r>
              <a:rPr lang="en-US" altLang="en-US" sz="1800" dirty="0">
                <a:latin typeface="+mn-lt"/>
              </a:rPr>
              <a:t> eax,4823424</a:t>
            </a:r>
          </a:p>
          <a:p>
            <a:pPr eaLnBrk="1" hangingPunct="1">
              <a:lnSpc>
                <a:spcPct val="50000"/>
              </a:lnSpc>
              <a:spcBef>
                <a:spcPct val="50000"/>
              </a:spcBef>
              <a:buClrTx/>
              <a:buFontTx/>
              <a:buNone/>
              <a:defRPr/>
            </a:pPr>
            <a:r>
              <a:rPr lang="en-US" altLang="en-US" sz="1800" dirty="0" err="1">
                <a:latin typeface="+mn-lt"/>
              </a:rPr>
              <a:t>mov</a:t>
            </a:r>
            <a:r>
              <a:rPr lang="en-US" altLang="en-US" sz="1800" dirty="0">
                <a:latin typeface="+mn-lt"/>
              </a:rPr>
              <a:t> ebx,</a:t>
            </a:r>
            <a:r>
              <a:rPr lang="en-US" altLang="en-US" sz="1800" dirty="0">
                <a:solidFill>
                  <a:srgbClr val="C00000"/>
                </a:solidFill>
                <a:latin typeface="+mn-lt"/>
              </a:rPr>
              <a:t>-</a:t>
            </a:r>
            <a:r>
              <a:rPr lang="en-US" altLang="en-US" sz="1800" dirty="0">
                <a:latin typeface="+mn-lt"/>
              </a:rPr>
              <a:t>423</a:t>
            </a:r>
          </a:p>
          <a:p>
            <a:pPr eaLnBrk="1" hangingPunct="1">
              <a:lnSpc>
                <a:spcPct val="50000"/>
              </a:lnSpc>
              <a:spcBef>
                <a:spcPct val="50000"/>
              </a:spcBef>
              <a:buClrTx/>
              <a:buFontTx/>
              <a:buNone/>
              <a:defRPr/>
            </a:pPr>
            <a:r>
              <a:rPr lang="en-US" altLang="en-US" sz="1800" dirty="0" err="1">
                <a:solidFill>
                  <a:schemeClr val="accent3"/>
                </a:solidFill>
                <a:latin typeface="+mn-lt"/>
              </a:rPr>
              <a:t>imul</a:t>
            </a:r>
            <a:r>
              <a:rPr lang="en-US" altLang="en-US" sz="1800" dirty="0">
                <a:solidFill>
                  <a:schemeClr val="accent3"/>
                </a:solidFill>
                <a:latin typeface="+mn-lt"/>
              </a:rPr>
              <a:t> </a:t>
            </a:r>
            <a:r>
              <a:rPr lang="en-US" altLang="en-US" sz="1800" dirty="0" err="1">
                <a:latin typeface="+mn-lt"/>
              </a:rPr>
              <a:t>ebx</a:t>
            </a:r>
            <a:r>
              <a:rPr lang="en-US" altLang="en-US" sz="1800" dirty="0">
                <a:latin typeface="+mn-lt"/>
              </a:rPr>
              <a:t>                ; EDX:EAX = FFFFFFFF</a:t>
            </a:r>
            <a:r>
              <a:rPr lang="en-US" altLang="en-US" sz="1800" u="sng" dirty="0">
                <a:solidFill>
                  <a:srgbClr val="C00000"/>
                </a:solidFill>
                <a:latin typeface="+mn-lt"/>
              </a:rPr>
              <a:t>8</a:t>
            </a:r>
            <a:r>
              <a:rPr lang="en-US" altLang="en-US" sz="1800" u="sng" dirty="0">
                <a:latin typeface="+mn-lt"/>
              </a:rPr>
              <a:t>6635D80</a:t>
            </a:r>
            <a:r>
              <a:rPr lang="en-US" altLang="en-US" sz="1800" dirty="0">
                <a:latin typeface="+mn-lt"/>
              </a:rPr>
              <a:t>h, </a:t>
            </a:r>
            <a:r>
              <a:rPr lang="en-US" altLang="en-US" sz="1800" dirty="0">
                <a:solidFill>
                  <a:srgbClr val="C00000"/>
                </a:solidFill>
                <a:latin typeface="+mn-lt"/>
              </a:rPr>
              <a:t>OF</a:t>
            </a:r>
            <a:r>
              <a:rPr lang="en-US" altLang="en-US" sz="1800" dirty="0">
                <a:latin typeface="+mn-lt"/>
              </a:rPr>
              <a:t>=0</a:t>
            </a:r>
          </a:p>
        </p:txBody>
      </p:sp>
      <p:sp>
        <p:nvSpPr>
          <p:cNvPr id="44039" name="Text Box 6"/>
          <p:cNvSpPr txBox="1">
            <a:spLocks noChangeArrowheads="1"/>
          </p:cNvSpPr>
          <p:nvPr/>
        </p:nvSpPr>
        <p:spPr bwMode="auto">
          <a:xfrm>
            <a:off x="2654289" y="4185036"/>
            <a:ext cx="6705600"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50000"/>
              </a:spcBef>
              <a:buClrTx/>
              <a:buFontTx/>
              <a:buNone/>
              <a:defRPr/>
            </a:pPr>
            <a:r>
              <a:rPr lang="en-US" altLang="en-US" sz="2000" dirty="0">
                <a:solidFill>
                  <a:srgbClr val="C00000"/>
                </a:solidFill>
                <a:latin typeface="+mn-lt"/>
              </a:rPr>
              <a:t>OF</a:t>
            </a:r>
            <a:r>
              <a:rPr lang="en-US" altLang="en-US" sz="2000" dirty="0">
                <a:latin typeface="+mn-lt"/>
              </a:rPr>
              <a:t>=0 because EDX </a:t>
            </a:r>
            <a:r>
              <a:rPr lang="en-US" altLang="en-US" sz="2000" b="1" u="sng" dirty="0">
                <a:solidFill>
                  <a:srgbClr val="00B050"/>
                </a:solidFill>
                <a:latin typeface="+mn-lt"/>
              </a:rPr>
              <a:t>is a sign extension of </a:t>
            </a:r>
            <a:r>
              <a:rPr lang="en-US" altLang="en-US" sz="2000" b="1" dirty="0">
                <a:latin typeface="+mn-lt"/>
              </a:rPr>
              <a:t>EAX</a:t>
            </a:r>
            <a:r>
              <a:rPr lang="en-US" altLang="en-US" sz="2000" dirty="0">
                <a:latin typeface="+mn-lt"/>
              </a:rPr>
              <a:t>.</a:t>
            </a:r>
          </a:p>
        </p:txBody>
      </p:sp>
      <p:pic>
        <p:nvPicPr>
          <p:cNvPr id="2" name="Picture 1"/>
          <p:cNvPicPr>
            <a:picLocks noChangeAspect="1"/>
          </p:cNvPicPr>
          <p:nvPr/>
        </p:nvPicPr>
        <p:blipFill>
          <a:blip r:embed="rId3">
            <a:duotone>
              <a:prstClr val="black"/>
              <a:srgbClr val="D9C3A5">
                <a:tint val="50000"/>
                <a:satMod val="180000"/>
              </a:srgbClr>
            </a:duotone>
          </a:blip>
          <a:stretch>
            <a:fillRect/>
          </a:stretch>
        </p:blipFill>
        <p:spPr>
          <a:xfrm>
            <a:off x="8040769" y="3054833"/>
            <a:ext cx="2260600" cy="990600"/>
          </a:xfrm>
          <a:prstGeom prst="rect">
            <a:avLst/>
          </a:prstGeom>
        </p:spPr>
      </p:pic>
      <p:sp>
        <p:nvSpPr>
          <p:cNvPr id="9" name="Rectangle 8"/>
          <p:cNvSpPr/>
          <p:nvPr/>
        </p:nvSpPr>
        <p:spPr>
          <a:xfrm>
            <a:off x="1270000" y="1887538"/>
            <a:ext cx="9144000" cy="430887"/>
          </a:xfrm>
          <a:prstGeom prst="rect">
            <a:avLst/>
          </a:prstGeom>
        </p:spPr>
        <p:txBody>
          <a:bodyPr wrap="square">
            <a:spAutoFit/>
          </a:bodyPr>
          <a:lstStyle/>
          <a:p>
            <a:pPr marL="285750" indent="-285750">
              <a:buFont typeface="Arial" charset="0"/>
              <a:buChar char="•"/>
            </a:pPr>
            <a:r>
              <a:rPr lang="en-US" dirty="0">
                <a:solidFill>
                  <a:srgbClr val="2F2A2B"/>
                </a:solidFill>
              </a:rPr>
              <a:t>The following instructions demonstrate </a:t>
            </a:r>
            <a:r>
              <a:rPr lang="en-US" sz="2200" b="1" dirty="0">
                <a:solidFill>
                  <a:schemeClr val="accent3"/>
                </a:solidFill>
              </a:rPr>
              <a:t>one-operand formats</a:t>
            </a:r>
            <a:r>
              <a:rPr lang="en-US" dirty="0">
                <a:solidFill>
                  <a:srgbClr val="2F2A2B"/>
                </a:solidFill>
              </a:rPr>
              <a:t>:</a:t>
            </a:r>
          </a:p>
        </p:txBody>
      </p:sp>
      <p:sp>
        <p:nvSpPr>
          <p:cNvPr id="11" name="Rectangle 10"/>
          <p:cNvSpPr/>
          <p:nvPr/>
        </p:nvSpPr>
        <p:spPr>
          <a:xfrm>
            <a:off x="3686185" y="4838234"/>
            <a:ext cx="2857500"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en-US">
                <a:solidFill>
                  <a:schemeClr val="accent3"/>
                </a:solidFill>
              </a:rPr>
              <a:t>Preserves the sign of the </a:t>
            </a:r>
            <a:r>
              <a:rPr lang="en-US" altLang="en-US" b="1" u="sng">
                <a:solidFill>
                  <a:srgbClr val="00B050"/>
                </a:solidFill>
              </a:rPr>
              <a:t>product</a:t>
            </a:r>
            <a:r>
              <a:rPr lang="en-US" altLang="en-US">
                <a:solidFill>
                  <a:srgbClr val="00B050"/>
                </a:solidFill>
              </a:rPr>
              <a:t> </a:t>
            </a:r>
            <a:r>
              <a:rPr lang="en-US" altLang="en-US"/>
              <a:t>by </a:t>
            </a:r>
            <a:r>
              <a:rPr lang="en-US" altLang="en-US" b="1" u="sng"/>
              <a:t>sign-extending it into the upper half </a:t>
            </a:r>
            <a:r>
              <a:rPr lang="en-US" altLang="en-US"/>
              <a:t>of the </a:t>
            </a:r>
            <a:r>
              <a:rPr lang="en-US" altLang="en-US" b="1" u="sng"/>
              <a:t>destination</a:t>
            </a:r>
            <a:r>
              <a:rPr lang="en-US" altLang="en-US"/>
              <a:t> register</a:t>
            </a:r>
            <a:endParaRPr lang="en-US"/>
          </a:p>
        </p:txBody>
      </p:sp>
      <p:sp>
        <p:nvSpPr>
          <p:cNvPr id="12" name="Right Brace 11"/>
          <p:cNvSpPr/>
          <p:nvPr/>
        </p:nvSpPr>
        <p:spPr>
          <a:xfrm>
            <a:off x="10106101" y="3145533"/>
            <a:ext cx="267551" cy="6985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0317256" y="3294241"/>
            <a:ext cx="1874744" cy="338554"/>
          </a:xfrm>
          <a:prstGeom prst="rect">
            <a:avLst/>
          </a:prstGeom>
          <a:noFill/>
        </p:spPr>
        <p:txBody>
          <a:bodyPr wrap="none" rtlCol="0">
            <a:spAutoFit/>
          </a:bodyPr>
          <a:lstStyle/>
          <a:p>
            <a:r>
              <a:rPr lang="en-US" sz="1600" b="1">
                <a:solidFill>
                  <a:srgbClr val="00B050"/>
                </a:solidFill>
              </a:rPr>
              <a:t>Multiplier operands</a:t>
            </a:r>
            <a:endParaRPr lang="en-US" sz="1600" b="1" dirty="0">
              <a:solidFill>
                <a:srgbClr val="00B050"/>
              </a:solidFill>
            </a:endParaRPr>
          </a:p>
        </p:txBody>
      </p:sp>
    </p:spTree>
    <p:extLst>
      <p:ext uri="{BB962C8B-B14F-4D97-AF65-F5344CB8AC3E}">
        <p14:creationId xmlns:p14="http://schemas.microsoft.com/office/powerpoint/2010/main" val="1717040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C2027F64-342E-834A-B9FA-50C8CF996086}" type="slidenum">
              <a:rPr lang="en-US" altLang="en-US" sz="1600">
                <a:latin typeface="Times New Roman" charset="0"/>
              </a:rPr>
              <a:pPr eaLnBrk="1" hangingPunct="1">
                <a:spcBef>
                  <a:spcPct val="0"/>
                </a:spcBef>
                <a:buClrTx/>
                <a:buFontTx/>
                <a:buNone/>
                <a:defRPr/>
              </a:pPr>
              <a:t>7</a:t>
            </a:fld>
            <a:endParaRPr lang="en-US" altLang="en-US" sz="1600">
              <a:latin typeface="Times New Roman" charset="0"/>
            </a:endParaRPr>
          </a:p>
        </p:txBody>
      </p:sp>
      <p:sp>
        <p:nvSpPr>
          <p:cNvPr id="83970" name="Rectangle 1026"/>
          <p:cNvSpPr>
            <a:spLocks noGrp="1" noChangeArrowheads="1"/>
          </p:cNvSpPr>
          <p:nvPr>
            <p:ph type="title"/>
          </p:nvPr>
        </p:nvSpPr>
        <p:spPr/>
        <p:txBody>
          <a:bodyPr>
            <a:normAutofit/>
          </a:bodyPr>
          <a:lstStyle/>
          <a:p>
            <a:pPr>
              <a:defRPr/>
            </a:pPr>
            <a:r>
              <a:rPr lang="en-US" altLang="en-US" sz="4000" b="1" dirty="0">
                <a:solidFill>
                  <a:schemeClr val="accent3"/>
                </a:solidFill>
              </a:rPr>
              <a:t>Arithmetic </a:t>
            </a:r>
            <a:r>
              <a:rPr lang="en-US" altLang="en-US" sz="4000" b="1" dirty="0">
                <a:solidFill>
                  <a:schemeClr val="tx1"/>
                </a:solidFill>
              </a:rPr>
              <a:t>Shift</a:t>
            </a:r>
          </a:p>
        </p:txBody>
      </p:sp>
      <p:sp>
        <p:nvSpPr>
          <p:cNvPr id="6150" name="Rectangle 1028"/>
          <p:cNvSpPr>
            <a:spLocks noChangeArrowheads="1"/>
          </p:cNvSpPr>
          <p:nvPr/>
        </p:nvSpPr>
        <p:spPr bwMode="auto">
          <a:xfrm>
            <a:off x="2286000" y="2617035"/>
            <a:ext cx="7689516" cy="111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defRPr/>
            </a:pPr>
            <a:endParaRPr lang="en-US" altLang="en-US"/>
          </a:p>
        </p:txBody>
      </p:sp>
      <p:sp>
        <p:nvSpPr>
          <p:cNvPr id="3" name="Rectangle 2"/>
          <p:cNvSpPr/>
          <p:nvPr/>
        </p:nvSpPr>
        <p:spPr>
          <a:xfrm>
            <a:off x="1219199" y="1812116"/>
            <a:ext cx="8929142" cy="2031325"/>
          </a:xfrm>
          <a:prstGeom prst="rect">
            <a:avLst/>
          </a:prstGeom>
        </p:spPr>
        <p:txBody>
          <a:bodyPr wrap="square">
            <a:spAutoFit/>
          </a:bodyPr>
          <a:lstStyle/>
          <a:p>
            <a:pPr marL="742950" lvl="1" indent="-285750">
              <a:buFont typeface="Courier New" charset="0"/>
              <a:buChar char="o"/>
            </a:pPr>
            <a:r>
              <a:rPr lang="en-US" b="1" dirty="0">
                <a:solidFill>
                  <a:srgbClr val="C00000"/>
                </a:solidFill>
              </a:rPr>
              <a:t>The Second</a:t>
            </a:r>
            <a:r>
              <a:rPr lang="en-US" dirty="0">
                <a:solidFill>
                  <a:srgbClr val="2F2A2B"/>
                </a:solidFill>
              </a:rPr>
              <a:t>: </a:t>
            </a:r>
            <a:r>
              <a:rPr lang="en-US" b="1" dirty="0">
                <a:solidFill>
                  <a:schemeClr val="accent3"/>
                </a:solidFill>
              </a:rPr>
              <a:t>arithmetic shift</a:t>
            </a:r>
            <a:r>
              <a:rPr lang="en-US" dirty="0">
                <a:solidFill>
                  <a:srgbClr val="2F2A2B"/>
                </a:solidFill>
              </a:rPr>
              <a:t>, </a:t>
            </a:r>
            <a:r>
              <a:rPr lang="en-US" u="sng" dirty="0"/>
              <a:t>the newly created bit position is filled with</a:t>
            </a:r>
          </a:p>
          <a:p>
            <a:r>
              <a:rPr lang="en-US" dirty="0"/>
              <a:t>                                     a copy of the original </a:t>
            </a:r>
            <a:r>
              <a:rPr lang="en-US" b="1" u="sng" dirty="0">
                <a:solidFill>
                  <a:srgbClr val="C00000"/>
                </a:solidFill>
              </a:rPr>
              <a:t>number’s sign bit</a:t>
            </a:r>
          </a:p>
          <a:p>
            <a:pPr marL="742950" lvl="1" indent="-285750">
              <a:buFont typeface="Courier New" charset="0"/>
              <a:buChar char="o"/>
            </a:pPr>
            <a:endParaRPr lang="en-US" dirty="0">
              <a:solidFill>
                <a:srgbClr val="2F2A2B"/>
              </a:solidFill>
            </a:endParaRPr>
          </a:p>
          <a:p>
            <a:pPr marL="285750" indent="-285750">
              <a:buFont typeface="Arial" charset="0"/>
              <a:buChar char="•"/>
            </a:pPr>
            <a:r>
              <a:rPr lang="en-US" b="1" dirty="0">
                <a:solidFill>
                  <a:schemeClr val="accent3"/>
                </a:solidFill>
              </a:rPr>
              <a:t>Example:</a:t>
            </a:r>
          </a:p>
          <a:p>
            <a:pPr marL="1657350" lvl="3" indent="-285750">
              <a:buFont typeface="Courier New" charset="0"/>
              <a:buChar char="o"/>
            </a:pPr>
            <a:r>
              <a:rPr lang="en-US" dirty="0"/>
              <a:t>Binary </a:t>
            </a:r>
            <a:r>
              <a:rPr lang="en-US" b="1" dirty="0"/>
              <a:t>11001111</a:t>
            </a:r>
            <a:r>
              <a:rPr lang="en-US" dirty="0"/>
              <a:t> has a 1 in the sign bit</a:t>
            </a:r>
          </a:p>
          <a:p>
            <a:pPr marL="1657350" lvl="3" indent="-285750">
              <a:buFont typeface="Courier New" charset="0"/>
              <a:buChar char="o"/>
            </a:pPr>
            <a:r>
              <a:rPr lang="en-US" dirty="0"/>
              <a:t>When shifted </a:t>
            </a:r>
            <a:r>
              <a:rPr lang="en-US" b="1" dirty="0">
                <a:solidFill>
                  <a:schemeClr val="accent3"/>
                </a:solidFill>
              </a:rPr>
              <a:t>arithmetically</a:t>
            </a:r>
            <a:r>
              <a:rPr lang="en-US" dirty="0">
                <a:solidFill>
                  <a:schemeClr val="accent3"/>
                </a:solidFill>
              </a:rPr>
              <a:t> </a:t>
            </a:r>
            <a:r>
              <a:rPr lang="en-US" dirty="0"/>
              <a:t>1 bit to the right, it becomes </a:t>
            </a:r>
            <a:r>
              <a:rPr lang="en-US" b="1" dirty="0"/>
              <a:t>11100111</a:t>
            </a:r>
            <a:r>
              <a:rPr lang="en-US" dirty="0"/>
              <a:t>:</a:t>
            </a:r>
          </a:p>
          <a:p>
            <a:pPr marL="285750" indent="-285750">
              <a:buFont typeface="Arial" charset="0"/>
              <a:buChar char="•"/>
            </a:pPr>
            <a:endParaRPr lang="en-US" b="1" dirty="0">
              <a:solidFill>
                <a:schemeClr val="accent3"/>
              </a:solidFill>
            </a:endParaRPr>
          </a:p>
        </p:txBody>
      </p:sp>
      <p:graphicFrame>
        <p:nvGraphicFramePr>
          <p:cNvPr id="12" name="Object 6"/>
          <p:cNvGraphicFramePr>
            <a:graphicFrameLocks noChangeAspect="1"/>
          </p:cNvGraphicFramePr>
          <p:nvPr>
            <p:extLst>
              <p:ext uri="{D42A27DB-BD31-4B8C-83A1-F6EECF244321}">
                <p14:modId xmlns:p14="http://schemas.microsoft.com/office/powerpoint/2010/main" val="1043548647"/>
              </p:ext>
            </p:extLst>
          </p:nvPr>
        </p:nvGraphicFramePr>
        <p:xfrm>
          <a:off x="3414229" y="3684042"/>
          <a:ext cx="4876800" cy="854075"/>
        </p:xfrm>
        <a:graphic>
          <a:graphicData uri="http://schemas.openxmlformats.org/presentationml/2006/ole">
            <mc:AlternateContent xmlns:mc="http://schemas.openxmlformats.org/markup-compatibility/2006">
              <mc:Choice xmlns:v="urn:schemas-microsoft-com:vml" Requires="v">
                <p:oleObj spid="_x0000_s67244" name="VISIO" r:id="rId3" imgW="3838956" imgH="542544" progId="Visio.Drawing.6">
                  <p:embed/>
                </p:oleObj>
              </mc:Choice>
              <mc:Fallback>
                <p:oleObj name="VISIO" r:id="rId3" imgW="3838956" imgH="542544"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3076" t="-21719" r="-1538"/>
                      <a:stretch>
                        <a:fillRect/>
                      </a:stretch>
                    </p:blipFill>
                    <p:spPr bwMode="auto">
                      <a:xfrm>
                        <a:off x="3414229" y="3684042"/>
                        <a:ext cx="4876800" cy="854075"/>
                      </a:xfrm>
                      <a:prstGeom prst="rect">
                        <a:avLst/>
                      </a:prstGeom>
                      <a:noFill/>
                      <a:ln>
                        <a:noFill/>
                      </a:ln>
                      <a:effectLst/>
                    </p:spPr>
                  </p:pic>
                </p:oleObj>
              </mc:Fallback>
            </mc:AlternateContent>
          </a:graphicData>
        </a:graphic>
      </p:graphicFrame>
      <p:pic>
        <p:nvPicPr>
          <p:cNvPr id="1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3854" y="4724004"/>
            <a:ext cx="4818063"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8" name="TextBox 7"/>
          <p:cNvSpPr txBox="1"/>
          <p:nvPr/>
        </p:nvSpPr>
        <p:spPr>
          <a:xfrm>
            <a:off x="3530600" y="3746308"/>
            <a:ext cx="769100" cy="710911"/>
          </a:xfrm>
          <a:prstGeom prst="rect">
            <a:avLst/>
          </a:prstGeom>
          <a:noFill/>
          <a:ln>
            <a:solidFill>
              <a:srgbClr val="FF0000"/>
            </a:solidFill>
          </a:ln>
        </p:spPr>
        <p:txBody>
          <a:bodyPr wrap="square" rtlCol="0">
            <a:spAutoFit/>
          </a:bodyPr>
          <a:lstStyle/>
          <a:p>
            <a:endParaRPr lang="en-US"/>
          </a:p>
        </p:txBody>
      </p:sp>
      <p:sp>
        <p:nvSpPr>
          <p:cNvPr id="9" name="TextBox 8"/>
          <p:cNvSpPr txBox="1"/>
          <p:nvPr/>
        </p:nvSpPr>
        <p:spPr>
          <a:xfrm>
            <a:off x="4212453" y="4865785"/>
            <a:ext cx="321447" cy="193188"/>
          </a:xfrm>
          <a:prstGeom prst="rect">
            <a:avLst/>
          </a:prstGeom>
          <a:noFill/>
          <a:ln>
            <a:solidFill>
              <a:srgbClr val="FF0000"/>
            </a:solidFill>
          </a:ln>
        </p:spPr>
        <p:txBody>
          <a:bodyPr wrap="square" rtlCol="0">
            <a:spAutoFit/>
          </a:bodyPr>
          <a:lstStyle/>
          <a:p>
            <a:endParaRPr lang="en-US"/>
          </a:p>
        </p:txBody>
      </p:sp>
    </p:spTree>
    <p:extLst>
      <p:ext uri="{BB962C8B-B14F-4D97-AF65-F5344CB8AC3E}">
        <p14:creationId xmlns:p14="http://schemas.microsoft.com/office/powerpoint/2010/main" val="9274802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3"/>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9AC2ACF5-F720-5C45-9EC3-560A82A47F9F}" type="slidenum">
              <a:rPr lang="en-US" altLang="en-US" sz="1600">
                <a:latin typeface="Times New Roman" charset="0"/>
              </a:rPr>
              <a:pPr eaLnBrk="1" hangingPunct="1">
                <a:spcBef>
                  <a:spcPct val="0"/>
                </a:spcBef>
                <a:buClrTx/>
                <a:buFontTx/>
                <a:buNone/>
                <a:defRPr/>
              </a:pPr>
              <a:t>61</a:t>
            </a:fld>
            <a:endParaRPr lang="en-US" altLang="en-US" sz="1600">
              <a:latin typeface="Times New Roman" charset="0"/>
            </a:endParaRPr>
          </a:p>
        </p:txBody>
      </p:sp>
      <p:sp>
        <p:nvSpPr>
          <p:cNvPr id="140290" name="Rectangle 2"/>
          <p:cNvSpPr>
            <a:spLocks noGrp="1" noChangeArrowheads="1"/>
          </p:cNvSpPr>
          <p:nvPr>
            <p:ph type="title"/>
          </p:nvPr>
        </p:nvSpPr>
        <p:spPr/>
        <p:txBody>
          <a:bodyPr>
            <a:normAutofit/>
          </a:bodyPr>
          <a:lstStyle/>
          <a:p>
            <a:pPr>
              <a:defRPr/>
            </a:pPr>
            <a:r>
              <a:rPr lang="en-US" altLang="en-US" sz="4000" b="1" dirty="0"/>
              <a:t>IMUL:</a:t>
            </a:r>
            <a:r>
              <a:rPr lang="en-US" altLang="en-US" sz="4000" dirty="0"/>
              <a:t> </a:t>
            </a:r>
            <a:r>
              <a:rPr lang="en-US" altLang="en-US" sz="4000" b="1" dirty="0">
                <a:solidFill>
                  <a:schemeClr val="accent3"/>
                </a:solidFill>
              </a:rPr>
              <a:t>Example3</a:t>
            </a:r>
            <a:endParaRPr lang="en-US" altLang="en-US" sz="4000" dirty="0"/>
          </a:p>
        </p:txBody>
      </p:sp>
      <p:sp>
        <p:nvSpPr>
          <p:cNvPr id="45061" name="Text Box 3"/>
          <p:cNvSpPr txBox="1">
            <a:spLocks noChangeArrowheads="1"/>
          </p:cNvSpPr>
          <p:nvPr/>
        </p:nvSpPr>
        <p:spPr bwMode="auto">
          <a:xfrm>
            <a:off x="2705100" y="3441700"/>
            <a:ext cx="45720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3657600" algn="l"/>
                <a:tab pos="4114800"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3657600" algn="l"/>
                <a:tab pos="4114800"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3657600" algn="l"/>
                <a:tab pos="4114800"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3657600" algn="l"/>
                <a:tab pos="4114800"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3657600" algn="l"/>
                <a:tab pos="4114800"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1800" dirty="0" err="1">
                <a:latin typeface="Courier New" charset="0"/>
              </a:rPr>
              <a:t>mov</a:t>
            </a:r>
            <a:r>
              <a:rPr lang="en-US" altLang="en-US" sz="1800" dirty="0">
                <a:latin typeface="Courier New" charset="0"/>
              </a:rPr>
              <a:t> ax,8760h</a:t>
            </a:r>
          </a:p>
          <a:p>
            <a:pPr eaLnBrk="1" hangingPunct="1">
              <a:lnSpc>
                <a:spcPct val="50000"/>
              </a:lnSpc>
              <a:spcBef>
                <a:spcPct val="50000"/>
              </a:spcBef>
              <a:buClrTx/>
              <a:buFontTx/>
              <a:buNone/>
              <a:defRPr/>
            </a:pPr>
            <a:r>
              <a:rPr lang="en-US" altLang="en-US" sz="1800" dirty="0" err="1">
                <a:latin typeface="Courier New" charset="0"/>
              </a:rPr>
              <a:t>mov</a:t>
            </a:r>
            <a:r>
              <a:rPr lang="en-US" altLang="en-US" sz="1800" dirty="0">
                <a:latin typeface="Courier New" charset="0"/>
              </a:rPr>
              <a:t> bx,100h</a:t>
            </a:r>
          </a:p>
          <a:p>
            <a:pPr eaLnBrk="1" hangingPunct="1">
              <a:lnSpc>
                <a:spcPct val="50000"/>
              </a:lnSpc>
              <a:spcBef>
                <a:spcPct val="50000"/>
              </a:spcBef>
              <a:buClrTx/>
              <a:buFontTx/>
              <a:buNone/>
              <a:defRPr/>
            </a:pPr>
            <a:r>
              <a:rPr lang="en-US" altLang="en-US" sz="1800" dirty="0" err="1">
                <a:solidFill>
                  <a:schemeClr val="accent3"/>
                </a:solidFill>
                <a:latin typeface="Courier New" charset="0"/>
              </a:rPr>
              <a:t>imul</a:t>
            </a:r>
            <a:r>
              <a:rPr lang="en-US" altLang="en-US" sz="1800" dirty="0">
                <a:solidFill>
                  <a:schemeClr val="accent3"/>
                </a:solidFill>
                <a:latin typeface="Courier New" charset="0"/>
              </a:rPr>
              <a:t> </a:t>
            </a:r>
            <a:r>
              <a:rPr lang="en-US" altLang="en-US" sz="1800" dirty="0" err="1">
                <a:latin typeface="Courier New" charset="0"/>
              </a:rPr>
              <a:t>bx</a:t>
            </a:r>
            <a:r>
              <a:rPr lang="en-US" altLang="en-US" sz="1800" dirty="0">
                <a:latin typeface="Courier New" charset="0"/>
              </a:rPr>
              <a:t>	</a:t>
            </a:r>
          </a:p>
        </p:txBody>
      </p:sp>
      <p:sp>
        <p:nvSpPr>
          <p:cNvPr id="45062" name="Text Box 4"/>
          <p:cNvSpPr txBox="1">
            <a:spLocks noChangeArrowheads="1"/>
          </p:cNvSpPr>
          <p:nvPr/>
        </p:nvSpPr>
        <p:spPr bwMode="auto">
          <a:xfrm>
            <a:off x="1270000" y="2307670"/>
            <a:ext cx="989838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marL="342900" indent="-342900" eaLnBrk="1" hangingPunct="1">
              <a:spcBef>
                <a:spcPct val="50000"/>
              </a:spcBef>
              <a:buClrTx/>
              <a:buFont typeface="Arial" charset="0"/>
              <a:buChar char="•"/>
              <a:defRPr/>
            </a:pPr>
            <a:r>
              <a:rPr lang="en-US" altLang="en-US" sz="2000" dirty="0">
                <a:latin typeface="+mn-lt"/>
              </a:rPr>
              <a:t>What will be the hexadecimal values of </a:t>
            </a:r>
            <a:r>
              <a:rPr lang="en-US" altLang="en-US" sz="2000" dirty="0">
                <a:solidFill>
                  <a:schemeClr val="accent3"/>
                </a:solidFill>
                <a:latin typeface="+mn-lt"/>
              </a:rPr>
              <a:t>DX</a:t>
            </a:r>
            <a:r>
              <a:rPr lang="en-US" altLang="en-US" sz="2000" dirty="0">
                <a:latin typeface="+mn-lt"/>
              </a:rPr>
              <a:t>, </a:t>
            </a:r>
            <a:r>
              <a:rPr lang="en-US" altLang="en-US" sz="2000" dirty="0">
                <a:solidFill>
                  <a:schemeClr val="accent3"/>
                </a:solidFill>
                <a:latin typeface="+mn-lt"/>
              </a:rPr>
              <a:t>AX</a:t>
            </a:r>
            <a:r>
              <a:rPr lang="en-US" altLang="en-US" sz="2000" dirty="0">
                <a:latin typeface="+mn-lt"/>
              </a:rPr>
              <a:t>, and the </a:t>
            </a:r>
            <a:r>
              <a:rPr lang="en-US" altLang="en-US" sz="2000" dirty="0">
                <a:solidFill>
                  <a:srgbClr val="C00000"/>
                </a:solidFill>
                <a:latin typeface="+mn-lt"/>
              </a:rPr>
              <a:t>Carry flag </a:t>
            </a:r>
            <a:r>
              <a:rPr lang="en-US" altLang="en-US" sz="2000" dirty="0">
                <a:latin typeface="+mn-lt"/>
              </a:rPr>
              <a:t>after the following instructions execute?</a:t>
            </a:r>
          </a:p>
        </p:txBody>
      </p:sp>
      <p:sp>
        <p:nvSpPr>
          <p:cNvPr id="140293" name="Text Box 5"/>
          <p:cNvSpPr txBox="1">
            <a:spLocks noChangeArrowheads="1"/>
          </p:cNvSpPr>
          <p:nvPr/>
        </p:nvSpPr>
        <p:spPr bwMode="auto">
          <a:xfrm>
            <a:off x="3343285" y="4430692"/>
            <a:ext cx="6400800"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50000"/>
              </a:spcBef>
              <a:buClrTx/>
              <a:buFontTx/>
              <a:buNone/>
              <a:defRPr/>
            </a:pPr>
            <a:r>
              <a:rPr lang="en-US" altLang="en-US" sz="2000" dirty="0">
                <a:solidFill>
                  <a:schemeClr val="tx2"/>
                </a:solidFill>
                <a:latin typeface="+mn-lt"/>
              </a:rPr>
              <a:t>DX = FF87h, AX = 6000h, </a:t>
            </a:r>
            <a:r>
              <a:rPr lang="en-US" altLang="en-US" sz="2000" dirty="0">
                <a:solidFill>
                  <a:srgbClr val="C00000"/>
                </a:solidFill>
                <a:latin typeface="+mn-lt"/>
              </a:rPr>
              <a:t>OF</a:t>
            </a:r>
            <a:r>
              <a:rPr lang="en-US" altLang="en-US" sz="2000" dirty="0">
                <a:solidFill>
                  <a:schemeClr val="tx2"/>
                </a:solidFill>
                <a:latin typeface="+mn-lt"/>
              </a:rPr>
              <a:t> = 1</a:t>
            </a:r>
          </a:p>
        </p:txBody>
      </p:sp>
      <p:pic>
        <p:nvPicPr>
          <p:cNvPr id="2" name="Picture 1"/>
          <p:cNvPicPr>
            <a:picLocks noChangeAspect="1"/>
          </p:cNvPicPr>
          <p:nvPr/>
        </p:nvPicPr>
        <p:blipFill>
          <a:blip r:embed="rId3">
            <a:duotone>
              <a:prstClr val="black"/>
              <a:srgbClr val="D9C3A5">
                <a:tint val="50000"/>
                <a:satMod val="180000"/>
              </a:srgbClr>
            </a:duotone>
          </a:blip>
          <a:stretch>
            <a:fillRect/>
          </a:stretch>
        </p:blipFill>
        <p:spPr>
          <a:xfrm>
            <a:off x="6146800" y="3440092"/>
            <a:ext cx="2260600" cy="990600"/>
          </a:xfrm>
          <a:prstGeom prst="rect">
            <a:avLst/>
          </a:prstGeom>
        </p:spPr>
      </p:pic>
      <p:sp>
        <p:nvSpPr>
          <p:cNvPr id="8" name="Rectangle 7"/>
          <p:cNvSpPr/>
          <p:nvPr/>
        </p:nvSpPr>
        <p:spPr>
          <a:xfrm>
            <a:off x="1270000" y="1887538"/>
            <a:ext cx="9144000" cy="430887"/>
          </a:xfrm>
          <a:prstGeom prst="rect">
            <a:avLst/>
          </a:prstGeom>
        </p:spPr>
        <p:txBody>
          <a:bodyPr wrap="square">
            <a:spAutoFit/>
          </a:bodyPr>
          <a:lstStyle/>
          <a:p>
            <a:pPr marL="285750" indent="-285750">
              <a:buFont typeface="Arial" charset="0"/>
              <a:buChar char="•"/>
            </a:pPr>
            <a:r>
              <a:rPr lang="en-US" dirty="0">
                <a:solidFill>
                  <a:srgbClr val="2F2A2B"/>
                </a:solidFill>
              </a:rPr>
              <a:t>The following instructions demonstrate </a:t>
            </a:r>
            <a:r>
              <a:rPr lang="en-US" sz="2200" b="1" dirty="0">
                <a:solidFill>
                  <a:schemeClr val="accent3"/>
                </a:solidFill>
              </a:rPr>
              <a:t>one-operand formats</a:t>
            </a:r>
            <a:r>
              <a:rPr lang="en-US" dirty="0">
                <a:solidFill>
                  <a:srgbClr val="2F2A2B"/>
                </a:solidFill>
              </a:rPr>
              <a:t>:</a:t>
            </a:r>
          </a:p>
        </p:txBody>
      </p:sp>
      <p:sp>
        <p:nvSpPr>
          <p:cNvPr id="9" name="Rectangle 8"/>
          <p:cNvSpPr/>
          <p:nvPr/>
        </p:nvSpPr>
        <p:spPr>
          <a:xfrm>
            <a:off x="7277100" y="5070254"/>
            <a:ext cx="2857500"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en-US">
                <a:solidFill>
                  <a:schemeClr val="accent3"/>
                </a:solidFill>
              </a:rPr>
              <a:t>Preserves the sign of the </a:t>
            </a:r>
            <a:r>
              <a:rPr lang="en-US" altLang="en-US" b="1" u="sng">
                <a:solidFill>
                  <a:srgbClr val="00B050"/>
                </a:solidFill>
              </a:rPr>
              <a:t>product</a:t>
            </a:r>
            <a:r>
              <a:rPr lang="en-US" altLang="en-US">
                <a:solidFill>
                  <a:srgbClr val="00B050"/>
                </a:solidFill>
              </a:rPr>
              <a:t> </a:t>
            </a:r>
            <a:r>
              <a:rPr lang="en-US" altLang="en-US"/>
              <a:t>by </a:t>
            </a:r>
            <a:r>
              <a:rPr lang="en-US" altLang="en-US" b="1" u="sng"/>
              <a:t>sign-extending it into the upper half </a:t>
            </a:r>
            <a:r>
              <a:rPr lang="en-US" altLang="en-US"/>
              <a:t>of the </a:t>
            </a:r>
            <a:r>
              <a:rPr lang="en-US" altLang="en-US" b="1" u="sng"/>
              <a:t>destination</a:t>
            </a:r>
            <a:r>
              <a:rPr lang="en-US" altLang="en-US"/>
              <a:t> register</a:t>
            </a:r>
            <a:endParaRPr lang="en-US"/>
          </a:p>
        </p:txBody>
      </p:sp>
      <p:sp>
        <p:nvSpPr>
          <p:cNvPr id="3" name="Rectangle 2"/>
          <p:cNvSpPr/>
          <p:nvPr/>
        </p:nvSpPr>
        <p:spPr>
          <a:xfrm>
            <a:off x="7277100" y="4579553"/>
            <a:ext cx="196509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altLang="en-US" dirty="0">
                <a:solidFill>
                  <a:schemeClr val="tx2"/>
                </a:solidFill>
              </a:rPr>
              <a:t>Product = 876000h</a:t>
            </a:r>
            <a:endParaRPr lang="en-US" dirty="0"/>
          </a:p>
        </p:txBody>
      </p:sp>
      <p:sp>
        <p:nvSpPr>
          <p:cNvPr id="11" name="Right Brace 10"/>
          <p:cNvSpPr/>
          <p:nvPr/>
        </p:nvSpPr>
        <p:spPr>
          <a:xfrm>
            <a:off x="8196245" y="3542990"/>
            <a:ext cx="267551" cy="6985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8407400" y="3691698"/>
            <a:ext cx="1874744" cy="338554"/>
          </a:xfrm>
          <a:prstGeom prst="rect">
            <a:avLst/>
          </a:prstGeom>
          <a:noFill/>
        </p:spPr>
        <p:txBody>
          <a:bodyPr wrap="none" rtlCol="0">
            <a:spAutoFit/>
          </a:bodyPr>
          <a:lstStyle/>
          <a:p>
            <a:r>
              <a:rPr lang="en-US" sz="1600" b="1">
                <a:solidFill>
                  <a:srgbClr val="00B050"/>
                </a:solidFill>
              </a:rPr>
              <a:t>Multiplier operands</a:t>
            </a:r>
            <a:endParaRPr lang="en-US" sz="1600" b="1" dirty="0">
              <a:solidFill>
                <a:srgbClr val="00B050"/>
              </a:solidFill>
            </a:endParaRPr>
          </a:p>
        </p:txBody>
      </p:sp>
      <p:sp>
        <p:nvSpPr>
          <p:cNvPr id="4" name="Rectangle 3"/>
          <p:cNvSpPr/>
          <p:nvPr/>
        </p:nvSpPr>
        <p:spPr>
          <a:xfrm>
            <a:off x="3343285" y="5263928"/>
            <a:ext cx="2665602" cy="369332"/>
          </a:xfrm>
          <a:prstGeom prst="rect">
            <a:avLst/>
          </a:prstGeom>
        </p:spPr>
        <p:txBody>
          <a:bodyPr wrap="none">
            <a:spAutoFit/>
          </a:bodyPr>
          <a:lstStyle/>
          <a:p>
            <a:r>
              <a:rPr lang="en-US" altLang="en-US" b="1" u="sng" dirty="0">
                <a:solidFill>
                  <a:srgbClr val="00B050"/>
                </a:solidFill>
              </a:rPr>
              <a:t>DX</a:t>
            </a:r>
            <a:r>
              <a:rPr lang="en-US" altLang="en-US" b="1" u="sng" dirty="0">
                <a:solidFill>
                  <a:srgbClr val="FF0000"/>
                </a:solidFill>
              </a:rPr>
              <a:t> is not a sign extension </a:t>
            </a:r>
            <a:endParaRPr lang="en-US" dirty="0"/>
          </a:p>
        </p:txBody>
      </p:sp>
      <p:cxnSp>
        <p:nvCxnSpPr>
          <p:cNvPr id="10" name="Elbow Connector 9"/>
          <p:cNvCxnSpPr/>
          <p:nvPr/>
        </p:nvCxnSpPr>
        <p:spPr>
          <a:xfrm rot="5400000">
            <a:off x="5689827" y="5080921"/>
            <a:ext cx="684375" cy="210303"/>
          </a:xfrm>
          <a:prstGeom prst="bentConnector3">
            <a:avLst>
              <a:gd name="adj1" fmla="val 10010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469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3"/>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9AC2ACF5-F720-5C45-9EC3-560A82A47F9F}" type="slidenum">
              <a:rPr lang="en-US" altLang="en-US" sz="1600">
                <a:latin typeface="Times New Roman" charset="0"/>
              </a:rPr>
              <a:pPr eaLnBrk="1" hangingPunct="1">
                <a:spcBef>
                  <a:spcPct val="0"/>
                </a:spcBef>
                <a:buClrTx/>
                <a:buFontTx/>
                <a:buNone/>
                <a:defRPr/>
              </a:pPr>
              <a:t>62</a:t>
            </a:fld>
            <a:endParaRPr lang="en-US" altLang="en-US" sz="1600">
              <a:latin typeface="Times New Roman" charset="0"/>
            </a:endParaRPr>
          </a:p>
        </p:txBody>
      </p:sp>
      <p:sp>
        <p:nvSpPr>
          <p:cNvPr id="140290" name="Rectangle 2"/>
          <p:cNvSpPr>
            <a:spLocks noGrp="1" noChangeArrowheads="1"/>
          </p:cNvSpPr>
          <p:nvPr>
            <p:ph type="title"/>
          </p:nvPr>
        </p:nvSpPr>
        <p:spPr/>
        <p:txBody>
          <a:bodyPr>
            <a:normAutofit/>
          </a:bodyPr>
          <a:lstStyle/>
          <a:p>
            <a:pPr>
              <a:defRPr/>
            </a:pPr>
            <a:r>
              <a:rPr lang="en-US" altLang="en-US" sz="4000" b="1" dirty="0"/>
              <a:t>IMUL:</a:t>
            </a:r>
            <a:r>
              <a:rPr lang="en-US" altLang="en-US" sz="4000" dirty="0"/>
              <a:t> </a:t>
            </a:r>
            <a:r>
              <a:rPr lang="en-US" altLang="en-US" sz="4000" b="1" dirty="0">
                <a:solidFill>
                  <a:schemeClr val="accent3"/>
                </a:solidFill>
              </a:rPr>
              <a:t>Example4</a:t>
            </a:r>
            <a:endParaRPr lang="en-US" altLang="en-US" sz="4000" dirty="0"/>
          </a:p>
        </p:txBody>
      </p:sp>
      <p:sp>
        <p:nvSpPr>
          <p:cNvPr id="2" name="Rectangle 1"/>
          <p:cNvSpPr/>
          <p:nvPr/>
        </p:nvSpPr>
        <p:spPr>
          <a:xfrm>
            <a:off x="1244600" y="1845439"/>
            <a:ext cx="9144000" cy="430887"/>
          </a:xfrm>
          <a:prstGeom prst="rect">
            <a:avLst/>
          </a:prstGeom>
        </p:spPr>
        <p:txBody>
          <a:bodyPr wrap="square">
            <a:spAutoFit/>
          </a:bodyPr>
          <a:lstStyle/>
          <a:p>
            <a:pPr marL="285750" indent="-285750">
              <a:buFont typeface="Arial" charset="0"/>
              <a:buChar char="•"/>
            </a:pPr>
            <a:r>
              <a:rPr lang="en-US" dirty="0">
                <a:solidFill>
                  <a:srgbClr val="2F2A2B"/>
                </a:solidFill>
              </a:rPr>
              <a:t>The following instructions demonstrate </a:t>
            </a:r>
            <a:r>
              <a:rPr lang="en-US" sz="2200" b="1" dirty="0">
                <a:solidFill>
                  <a:schemeClr val="accent3"/>
                </a:solidFill>
              </a:rPr>
              <a:t>two-operand formats</a:t>
            </a:r>
            <a:r>
              <a:rPr lang="en-US" dirty="0">
                <a:solidFill>
                  <a:srgbClr val="2F2A2B"/>
                </a:solidFill>
              </a:rPr>
              <a:t>:</a:t>
            </a:r>
          </a:p>
        </p:txBody>
      </p:sp>
      <p:sp>
        <p:nvSpPr>
          <p:cNvPr id="3" name="Rectangle 2"/>
          <p:cNvSpPr/>
          <p:nvPr/>
        </p:nvSpPr>
        <p:spPr>
          <a:xfrm>
            <a:off x="2427287" y="2303585"/>
            <a:ext cx="3389313"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solidFill>
                  <a:srgbClr val="2F2A2B"/>
                </a:solidFill>
              </a:rPr>
              <a:t>.data</a:t>
            </a:r>
          </a:p>
          <a:p>
            <a:r>
              <a:rPr lang="en-US" sz="1600" b="1" dirty="0">
                <a:solidFill>
                  <a:srgbClr val="2F2A2B"/>
                </a:solidFill>
              </a:rPr>
              <a:t>word1</a:t>
            </a:r>
            <a:r>
              <a:rPr lang="en-US" sz="1600" dirty="0">
                <a:solidFill>
                  <a:srgbClr val="2F2A2B"/>
                </a:solidFill>
              </a:rPr>
              <a:t>   SWORD    4</a:t>
            </a:r>
          </a:p>
          <a:p>
            <a:r>
              <a:rPr lang="en-US" sz="1600" b="1" dirty="0">
                <a:solidFill>
                  <a:srgbClr val="2F2A2B"/>
                </a:solidFill>
              </a:rPr>
              <a:t>dword1</a:t>
            </a:r>
            <a:r>
              <a:rPr lang="en-US" sz="1600" dirty="0">
                <a:solidFill>
                  <a:srgbClr val="2F2A2B"/>
                </a:solidFill>
              </a:rPr>
              <a:t> SDWORD 4</a:t>
            </a:r>
          </a:p>
          <a:p>
            <a:r>
              <a:rPr lang="en-US" sz="1600" dirty="0">
                <a:solidFill>
                  <a:srgbClr val="2F2A2B"/>
                </a:solidFill>
              </a:rPr>
              <a:t>.code</a:t>
            </a:r>
          </a:p>
          <a:p>
            <a:r>
              <a:rPr lang="en-US" sz="1600" dirty="0" err="1">
                <a:solidFill>
                  <a:srgbClr val="2F2A2B"/>
                </a:solidFill>
              </a:rPr>
              <a:t>mov</a:t>
            </a:r>
            <a:r>
              <a:rPr lang="en-US" sz="1600" dirty="0">
                <a:solidFill>
                  <a:srgbClr val="2F2A2B"/>
                </a:solidFill>
              </a:rPr>
              <a:t> ax,-16             ; AX = -16</a:t>
            </a:r>
          </a:p>
          <a:p>
            <a:r>
              <a:rPr lang="en-US" sz="1600" dirty="0" err="1">
                <a:solidFill>
                  <a:srgbClr val="2F2A2B"/>
                </a:solidFill>
              </a:rPr>
              <a:t>mov</a:t>
            </a:r>
            <a:r>
              <a:rPr lang="en-US" sz="1600" dirty="0">
                <a:solidFill>
                  <a:srgbClr val="2F2A2B"/>
                </a:solidFill>
              </a:rPr>
              <a:t> bx,2                ; BX = 2</a:t>
            </a:r>
          </a:p>
          <a:p>
            <a:r>
              <a:rPr lang="en-US" sz="1600" dirty="0" err="1">
                <a:solidFill>
                  <a:schemeClr val="accent3"/>
                </a:solidFill>
              </a:rPr>
              <a:t>imul</a:t>
            </a:r>
            <a:r>
              <a:rPr lang="en-US" sz="1600" dirty="0">
                <a:solidFill>
                  <a:schemeClr val="accent3"/>
                </a:solidFill>
              </a:rPr>
              <a:t> </a:t>
            </a:r>
            <a:r>
              <a:rPr lang="en-US" sz="1600" dirty="0" err="1">
                <a:solidFill>
                  <a:srgbClr val="C00000"/>
                </a:solidFill>
              </a:rPr>
              <a:t>bx,ax</a:t>
            </a:r>
            <a:r>
              <a:rPr lang="en-US" sz="1600" dirty="0">
                <a:solidFill>
                  <a:srgbClr val="2F2A2B"/>
                </a:solidFill>
              </a:rPr>
              <a:t>              ; BX = -32</a:t>
            </a:r>
          </a:p>
          <a:p>
            <a:r>
              <a:rPr lang="en-US" sz="1600" dirty="0" err="1">
                <a:solidFill>
                  <a:schemeClr val="accent3"/>
                </a:solidFill>
              </a:rPr>
              <a:t>imul</a:t>
            </a:r>
            <a:r>
              <a:rPr lang="en-US" sz="1600" dirty="0">
                <a:solidFill>
                  <a:schemeClr val="accent3"/>
                </a:solidFill>
              </a:rPr>
              <a:t> </a:t>
            </a:r>
            <a:r>
              <a:rPr lang="en-US" sz="1600" dirty="0">
                <a:solidFill>
                  <a:srgbClr val="00B050"/>
                </a:solidFill>
              </a:rPr>
              <a:t>bx,2</a:t>
            </a:r>
            <a:r>
              <a:rPr lang="en-US" sz="1600" dirty="0">
                <a:solidFill>
                  <a:srgbClr val="2F2A2B"/>
                </a:solidFill>
              </a:rPr>
              <a:t>                ; BX = -64</a:t>
            </a:r>
          </a:p>
          <a:p>
            <a:r>
              <a:rPr lang="ro-RO" sz="1600" dirty="0">
                <a:solidFill>
                  <a:schemeClr val="accent3"/>
                </a:solidFill>
              </a:rPr>
              <a:t>imul</a:t>
            </a:r>
            <a:r>
              <a:rPr lang="ro-RO" sz="1600" dirty="0">
                <a:solidFill>
                  <a:srgbClr val="2F2A2B"/>
                </a:solidFill>
              </a:rPr>
              <a:t> </a:t>
            </a:r>
            <a:r>
              <a:rPr lang="ro-RO" sz="1600" dirty="0">
                <a:solidFill>
                  <a:srgbClr val="7030A0"/>
                </a:solidFill>
              </a:rPr>
              <a:t>bx,word1</a:t>
            </a:r>
            <a:r>
              <a:rPr lang="ro-RO" sz="1600" dirty="0">
                <a:solidFill>
                  <a:srgbClr val="2F2A2B"/>
                </a:solidFill>
              </a:rPr>
              <a:t>       ; BX = -256</a:t>
            </a:r>
          </a:p>
        </p:txBody>
      </p:sp>
      <p:sp>
        <p:nvSpPr>
          <p:cNvPr id="4" name="Rectangle 3"/>
          <p:cNvSpPr/>
          <p:nvPr/>
        </p:nvSpPr>
        <p:spPr>
          <a:xfrm>
            <a:off x="2427287" y="4816246"/>
            <a:ext cx="3389313" cy="140038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ro-RO" sz="1700" dirty="0">
                <a:solidFill>
                  <a:srgbClr val="2F2A2B"/>
                </a:solidFill>
              </a:rPr>
              <a:t>mov eax,-16           ; EAX = -16</a:t>
            </a:r>
          </a:p>
          <a:p>
            <a:r>
              <a:rPr lang="ro-RO" sz="1700" dirty="0">
                <a:solidFill>
                  <a:srgbClr val="2F2A2B"/>
                </a:solidFill>
              </a:rPr>
              <a:t>mov ebx,2              ; EBX = 2</a:t>
            </a:r>
          </a:p>
          <a:p>
            <a:r>
              <a:rPr lang="ro-RO" sz="1700" dirty="0">
                <a:solidFill>
                  <a:schemeClr val="accent3"/>
                </a:solidFill>
              </a:rPr>
              <a:t>imul</a:t>
            </a:r>
            <a:r>
              <a:rPr lang="ro-RO" sz="1700" dirty="0">
                <a:solidFill>
                  <a:srgbClr val="2F2A2B"/>
                </a:solidFill>
              </a:rPr>
              <a:t> </a:t>
            </a:r>
            <a:r>
              <a:rPr lang="ro-RO" sz="1700" dirty="0" err="1">
                <a:solidFill>
                  <a:srgbClr val="2F2A2B"/>
                </a:solidFill>
              </a:rPr>
              <a:t>ebx,eax</a:t>
            </a:r>
            <a:r>
              <a:rPr lang="ro-RO" sz="1700" dirty="0">
                <a:solidFill>
                  <a:srgbClr val="2F2A2B"/>
                </a:solidFill>
              </a:rPr>
              <a:t>          ; EBX = -32</a:t>
            </a:r>
          </a:p>
          <a:p>
            <a:r>
              <a:rPr lang="ro-RO" sz="1700" dirty="0">
                <a:solidFill>
                  <a:schemeClr val="accent3"/>
                </a:solidFill>
              </a:rPr>
              <a:t>imul</a:t>
            </a:r>
            <a:r>
              <a:rPr lang="ro-RO" sz="1700" dirty="0">
                <a:solidFill>
                  <a:srgbClr val="2F2A2B"/>
                </a:solidFill>
              </a:rPr>
              <a:t> ebx,2              ; EBX = -64</a:t>
            </a:r>
          </a:p>
          <a:p>
            <a:r>
              <a:rPr lang="ro-RO" sz="1700" dirty="0">
                <a:solidFill>
                  <a:schemeClr val="accent3"/>
                </a:solidFill>
              </a:rPr>
              <a:t>imul</a:t>
            </a:r>
            <a:r>
              <a:rPr lang="ro-RO" sz="1700" dirty="0">
                <a:solidFill>
                  <a:srgbClr val="2F2A2B"/>
                </a:solidFill>
              </a:rPr>
              <a:t> ebx,dword1   ; EBX = -256</a:t>
            </a:r>
            <a:endParaRPr lang="ro-RO" sz="1700" dirty="0">
              <a:solidFill>
                <a:srgbClr val="2F2A2B"/>
              </a:solidFill>
              <a:effectLst/>
            </a:endParaRPr>
          </a:p>
        </p:txBody>
      </p:sp>
      <p:pic>
        <p:nvPicPr>
          <p:cNvPr id="10" name="Picture 9"/>
          <p:cNvPicPr>
            <a:picLocks noChangeAspect="1"/>
          </p:cNvPicPr>
          <p:nvPr/>
        </p:nvPicPr>
        <p:blipFill>
          <a:blip r:embed="rId2">
            <a:duotone>
              <a:prstClr val="black"/>
              <a:srgbClr val="D9C3A5">
                <a:tint val="50000"/>
                <a:satMod val="180000"/>
              </a:srgbClr>
            </a:duotone>
          </a:blip>
          <a:stretch>
            <a:fillRect/>
          </a:stretch>
        </p:blipFill>
        <p:spPr>
          <a:xfrm>
            <a:off x="6842760" y="2910388"/>
            <a:ext cx="3200400" cy="901700"/>
          </a:xfrm>
          <a:prstGeom prst="rect">
            <a:avLst/>
          </a:prstGeom>
        </p:spPr>
      </p:pic>
      <p:pic>
        <p:nvPicPr>
          <p:cNvPr id="11" name="Picture 10"/>
          <p:cNvPicPr>
            <a:picLocks noChangeAspect="1"/>
          </p:cNvPicPr>
          <p:nvPr/>
        </p:nvPicPr>
        <p:blipFill>
          <a:blip r:embed="rId3">
            <a:duotone>
              <a:prstClr val="black"/>
              <a:srgbClr val="D9C3A5">
                <a:tint val="50000"/>
                <a:satMod val="180000"/>
              </a:srgbClr>
            </a:duotone>
          </a:blip>
          <a:stretch>
            <a:fillRect/>
          </a:stretch>
        </p:blipFill>
        <p:spPr>
          <a:xfrm>
            <a:off x="6842760" y="5093528"/>
            <a:ext cx="3111500" cy="939800"/>
          </a:xfrm>
          <a:prstGeom prst="rect">
            <a:avLst/>
          </a:prstGeom>
        </p:spPr>
      </p:pic>
      <p:cxnSp>
        <p:nvCxnSpPr>
          <p:cNvPr id="12" name="Elbow Connector 11"/>
          <p:cNvCxnSpPr/>
          <p:nvPr/>
        </p:nvCxnSpPr>
        <p:spPr>
          <a:xfrm rot="16200000" flipH="1">
            <a:off x="7238022" y="3517552"/>
            <a:ext cx="1085201" cy="294263"/>
          </a:xfrm>
          <a:prstGeom prst="bentConnector3">
            <a:avLst>
              <a:gd name="adj1" fmla="val 9871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923630" y="4023719"/>
            <a:ext cx="885114"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600" dirty="0"/>
              <a:t>Product </a:t>
            </a:r>
          </a:p>
        </p:txBody>
      </p:sp>
      <p:sp>
        <p:nvSpPr>
          <p:cNvPr id="16" name="Oval 15"/>
          <p:cNvSpPr/>
          <p:nvPr/>
        </p:nvSpPr>
        <p:spPr>
          <a:xfrm>
            <a:off x="7626466" y="2881812"/>
            <a:ext cx="805295" cy="4075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5206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3"/>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9AC2ACF5-F720-5C45-9EC3-560A82A47F9F}" type="slidenum">
              <a:rPr lang="en-US" altLang="en-US" sz="1600">
                <a:latin typeface="Times New Roman" charset="0"/>
              </a:rPr>
              <a:pPr eaLnBrk="1" hangingPunct="1">
                <a:spcBef>
                  <a:spcPct val="0"/>
                </a:spcBef>
                <a:buClrTx/>
                <a:buFontTx/>
                <a:buNone/>
                <a:defRPr/>
              </a:pPr>
              <a:t>63</a:t>
            </a:fld>
            <a:endParaRPr lang="en-US" altLang="en-US" sz="1600">
              <a:latin typeface="Times New Roman" charset="0"/>
            </a:endParaRPr>
          </a:p>
        </p:txBody>
      </p:sp>
      <p:sp>
        <p:nvSpPr>
          <p:cNvPr id="140290" name="Rectangle 2"/>
          <p:cNvSpPr>
            <a:spLocks noGrp="1" noChangeArrowheads="1"/>
          </p:cNvSpPr>
          <p:nvPr>
            <p:ph type="title"/>
          </p:nvPr>
        </p:nvSpPr>
        <p:spPr/>
        <p:txBody>
          <a:bodyPr>
            <a:normAutofit/>
          </a:bodyPr>
          <a:lstStyle/>
          <a:p>
            <a:pPr>
              <a:defRPr/>
            </a:pPr>
            <a:r>
              <a:rPr lang="en-US" altLang="en-US" sz="4000" b="1" dirty="0"/>
              <a:t>IMUL:</a:t>
            </a:r>
            <a:r>
              <a:rPr lang="en-US" altLang="en-US" sz="4000" dirty="0"/>
              <a:t> </a:t>
            </a:r>
            <a:r>
              <a:rPr lang="en-US" altLang="en-US" sz="4000" b="1" dirty="0">
                <a:solidFill>
                  <a:schemeClr val="accent3"/>
                </a:solidFill>
              </a:rPr>
              <a:t>Example5</a:t>
            </a:r>
            <a:endParaRPr lang="en-US" altLang="en-US" sz="4000" dirty="0"/>
          </a:p>
        </p:txBody>
      </p:sp>
      <p:sp>
        <p:nvSpPr>
          <p:cNvPr id="2" name="Rectangle 1"/>
          <p:cNvSpPr/>
          <p:nvPr/>
        </p:nvSpPr>
        <p:spPr>
          <a:xfrm>
            <a:off x="1257300" y="1909769"/>
            <a:ext cx="9144000" cy="430887"/>
          </a:xfrm>
          <a:prstGeom prst="rect">
            <a:avLst/>
          </a:prstGeom>
        </p:spPr>
        <p:txBody>
          <a:bodyPr wrap="square">
            <a:spAutoFit/>
          </a:bodyPr>
          <a:lstStyle/>
          <a:p>
            <a:pPr marL="285750" indent="-285750">
              <a:buFont typeface="Arial" charset="0"/>
              <a:buChar char="•"/>
            </a:pPr>
            <a:r>
              <a:rPr lang="en-US" dirty="0">
                <a:solidFill>
                  <a:srgbClr val="2F2A2B"/>
                </a:solidFill>
              </a:rPr>
              <a:t>The following instructions demonstrate </a:t>
            </a:r>
            <a:r>
              <a:rPr lang="en-US" sz="2200" b="1" dirty="0">
                <a:solidFill>
                  <a:schemeClr val="accent3"/>
                </a:solidFill>
              </a:rPr>
              <a:t>two-operand formats</a:t>
            </a:r>
            <a:r>
              <a:rPr lang="en-US" dirty="0">
                <a:solidFill>
                  <a:srgbClr val="2F2A2B"/>
                </a:solidFill>
              </a:rPr>
              <a:t>:</a:t>
            </a:r>
          </a:p>
        </p:txBody>
      </p:sp>
      <p:pic>
        <p:nvPicPr>
          <p:cNvPr id="10" name="Picture 9"/>
          <p:cNvPicPr>
            <a:picLocks noChangeAspect="1"/>
          </p:cNvPicPr>
          <p:nvPr/>
        </p:nvPicPr>
        <p:blipFill>
          <a:blip r:embed="rId2">
            <a:duotone>
              <a:prstClr val="black"/>
              <a:srgbClr val="D9C3A5">
                <a:tint val="50000"/>
                <a:satMod val="180000"/>
              </a:srgbClr>
            </a:duotone>
          </a:blip>
          <a:stretch>
            <a:fillRect/>
          </a:stretch>
        </p:blipFill>
        <p:spPr>
          <a:xfrm>
            <a:off x="4538949" y="2688515"/>
            <a:ext cx="2990273" cy="842497"/>
          </a:xfrm>
          <a:prstGeom prst="rect">
            <a:avLst/>
          </a:prstGeom>
        </p:spPr>
      </p:pic>
      <p:sp>
        <p:nvSpPr>
          <p:cNvPr id="5" name="Rectangle 4"/>
          <p:cNvSpPr/>
          <p:nvPr/>
        </p:nvSpPr>
        <p:spPr>
          <a:xfrm>
            <a:off x="7899400" y="2539831"/>
            <a:ext cx="3759200"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charset="0"/>
              <a:buChar char="•"/>
            </a:pPr>
            <a:r>
              <a:rPr lang="en-US" sz="1600" dirty="0">
                <a:solidFill>
                  <a:srgbClr val="2F2A2B"/>
                </a:solidFill>
              </a:rPr>
              <a:t>The </a:t>
            </a:r>
            <a:r>
              <a:rPr lang="en-US" sz="1600" b="1" dirty="0">
                <a:solidFill>
                  <a:schemeClr val="accent3"/>
                </a:solidFill>
              </a:rPr>
              <a:t>two-operand</a:t>
            </a:r>
            <a:r>
              <a:rPr lang="en-US" sz="1600" dirty="0">
                <a:solidFill>
                  <a:srgbClr val="2F2A2B"/>
                </a:solidFill>
              </a:rPr>
              <a:t> and t</a:t>
            </a:r>
            <a:r>
              <a:rPr lang="en-US" sz="1600" b="1" dirty="0">
                <a:solidFill>
                  <a:schemeClr val="accent3"/>
                </a:solidFill>
              </a:rPr>
              <a:t>hree-operand</a:t>
            </a:r>
            <a:r>
              <a:rPr lang="en-US" sz="1600" dirty="0">
                <a:solidFill>
                  <a:srgbClr val="2F2A2B"/>
                </a:solidFill>
              </a:rPr>
              <a:t> </a:t>
            </a:r>
            <a:r>
              <a:rPr lang="en-US" sz="1600" b="1" dirty="0">
                <a:solidFill>
                  <a:schemeClr val="accent3"/>
                </a:solidFill>
              </a:rPr>
              <a:t>IMUL</a:t>
            </a:r>
            <a:r>
              <a:rPr lang="en-US" sz="1600" dirty="0">
                <a:solidFill>
                  <a:srgbClr val="2F2A2B"/>
                </a:solidFill>
              </a:rPr>
              <a:t> </a:t>
            </a:r>
            <a:r>
              <a:rPr lang="en-US" sz="1600" u="sng" dirty="0">
                <a:solidFill>
                  <a:srgbClr val="2F2A2B"/>
                </a:solidFill>
              </a:rPr>
              <a:t>instructions use a destination operand that is </a:t>
            </a:r>
            <a:r>
              <a:rPr lang="en-US" sz="1600" b="1" u="sng" dirty="0">
                <a:solidFill>
                  <a:srgbClr val="00B050"/>
                </a:solidFill>
              </a:rPr>
              <a:t>the same size as the multiplier</a:t>
            </a:r>
            <a:r>
              <a:rPr lang="en-US" sz="1600" u="sng" dirty="0">
                <a:solidFill>
                  <a:srgbClr val="2F2A2B"/>
                </a:solidFill>
              </a:rPr>
              <a:t>. </a:t>
            </a:r>
          </a:p>
          <a:p>
            <a:pPr marL="285750" indent="-285750">
              <a:buFont typeface="Arial" charset="0"/>
              <a:buChar char="•"/>
            </a:pPr>
            <a:r>
              <a:rPr lang="en-US" sz="1600" dirty="0">
                <a:solidFill>
                  <a:srgbClr val="2F2A2B"/>
                </a:solidFill>
              </a:rPr>
              <a:t>Therefore, it is possible for </a:t>
            </a:r>
            <a:r>
              <a:rPr lang="en-US" sz="1600" b="1" dirty="0">
                <a:solidFill>
                  <a:srgbClr val="C00000"/>
                </a:solidFill>
              </a:rPr>
              <a:t>signed overflow to occur</a:t>
            </a:r>
            <a:r>
              <a:rPr lang="en-US" sz="1600" dirty="0">
                <a:solidFill>
                  <a:srgbClr val="2F2A2B"/>
                </a:solidFill>
              </a:rPr>
              <a:t>.</a:t>
            </a:r>
            <a:endParaRPr lang="en-US" sz="1600" dirty="0">
              <a:solidFill>
                <a:srgbClr val="2F2A2B"/>
              </a:solidFill>
              <a:effectLst/>
            </a:endParaRPr>
          </a:p>
        </p:txBody>
      </p:sp>
      <p:sp>
        <p:nvSpPr>
          <p:cNvPr id="6" name="Rectangle 5"/>
          <p:cNvSpPr/>
          <p:nvPr/>
        </p:nvSpPr>
        <p:spPr>
          <a:xfrm>
            <a:off x="1562100" y="2616775"/>
            <a:ext cx="6096000" cy="707886"/>
          </a:xfrm>
          <a:prstGeom prst="rect">
            <a:avLst/>
          </a:prstGeom>
        </p:spPr>
        <p:txBody>
          <a:bodyPr>
            <a:spAutoFit/>
          </a:bodyPr>
          <a:lstStyle/>
          <a:p>
            <a:r>
              <a:rPr lang="ro-RO" sz="2000" dirty="0">
                <a:solidFill>
                  <a:srgbClr val="2F2A2B"/>
                </a:solidFill>
              </a:rPr>
              <a:t>mov ax,-32000</a:t>
            </a:r>
          </a:p>
          <a:p>
            <a:r>
              <a:rPr lang="ro-RO" sz="2000" dirty="0">
                <a:solidFill>
                  <a:srgbClr val="2F2A2B"/>
                </a:solidFill>
              </a:rPr>
              <a:t>imul ax,2              ; </a:t>
            </a:r>
            <a:r>
              <a:rPr lang="ro-RO" sz="2000" dirty="0">
                <a:solidFill>
                  <a:srgbClr val="C00000"/>
                </a:solidFill>
              </a:rPr>
              <a:t>OF</a:t>
            </a:r>
            <a:r>
              <a:rPr lang="ro-RO" sz="2000" dirty="0">
                <a:solidFill>
                  <a:srgbClr val="2F2A2B"/>
                </a:solidFill>
              </a:rPr>
              <a:t> = 1</a:t>
            </a:r>
            <a:endParaRPr lang="ro-RO" sz="2000" dirty="0">
              <a:solidFill>
                <a:srgbClr val="2F2A2B"/>
              </a:solidFill>
              <a:effectLst/>
            </a:endParaRPr>
          </a:p>
        </p:txBody>
      </p:sp>
      <p:sp>
        <p:nvSpPr>
          <p:cNvPr id="7" name="Rectangle 6"/>
          <p:cNvSpPr/>
          <p:nvPr/>
        </p:nvSpPr>
        <p:spPr>
          <a:xfrm>
            <a:off x="1562100" y="4078323"/>
            <a:ext cx="3746500" cy="923330"/>
          </a:xfrm>
          <a:prstGeom prst="rect">
            <a:avLst/>
          </a:prstGeom>
        </p:spPr>
        <p:txBody>
          <a:bodyPr wrap="square">
            <a:spAutoFit/>
          </a:bodyPr>
          <a:lstStyle/>
          <a:p>
            <a:pPr marL="285750" indent="-285750">
              <a:buFont typeface="Arial" charset="0"/>
              <a:buChar char="•"/>
            </a:pPr>
            <a:r>
              <a:rPr lang="en-US" dirty="0">
                <a:solidFill>
                  <a:srgbClr val="C00000"/>
                </a:solidFill>
                <a:latin typeface="Helvetica" charset="0"/>
              </a:rPr>
              <a:t>signed overflow </a:t>
            </a:r>
            <a:r>
              <a:rPr lang="en-US" dirty="0">
                <a:solidFill>
                  <a:srgbClr val="2F2A2B"/>
                </a:solidFill>
                <a:latin typeface="Helvetica" charset="0"/>
              </a:rPr>
              <a:t>because </a:t>
            </a:r>
            <a:r>
              <a:rPr lang="en-US" b="1" dirty="0">
                <a:solidFill>
                  <a:srgbClr val="2F2A2B"/>
                </a:solidFill>
                <a:latin typeface="Helvetica" charset="0"/>
              </a:rPr>
              <a:t>64,000</a:t>
            </a:r>
            <a:r>
              <a:rPr lang="en-US" dirty="0">
                <a:solidFill>
                  <a:srgbClr val="2F2A2B"/>
                </a:solidFill>
                <a:latin typeface="Helvetica" charset="0"/>
              </a:rPr>
              <a:t> </a:t>
            </a:r>
            <a:r>
              <a:rPr lang="en-US" u="sng" dirty="0">
                <a:solidFill>
                  <a:srgbClr val="2F2A2B"/>
                </a:solidFill>
                <a:latin typeface="Helvetica" charset="0"/>
              </a:rPr>
              <a:t>cannot fit within</a:t>
            </a:r>
            <a:r>
              <a:rPr lang="en-US" dirty="0">
                <a:solidFill>
                  <a:srgbClr val="2F2A2B"/>
                </a:solidFill>
                <a:latin typeface="Helvetica" charset="0"/>
              </a:rPr>
              <a:t> the </a:t>
            </a:r>
            <a:r>
              <a:rPr lang="en-US" b="1" dirty="0">
                <a:solidFill>
                  <a:srgbClr val="2F2A2B"/>
                </a:solidFill>
                <a:latin typeface="Helvetica" charset="0"/>
              </a:rPr>
              <a:t>16-bit destination operand</a:t>
            </a:r>
            <a:endParaRPr lang="en-US" b="1" dirty="0">
              <a:solidFill>
                <a:srgbClr val="2F2A2B"/>
              </a:solidFill>
              <a:effectLst/>
              <a:latin typeface="Helvetica" charset="0"/>
            </a:endParaRPr>
          </a:p>
        </p:txBody>
      </p:sp>
      <p:sp>
        <p:nvSpPr>
          <p:cNvPr id="8" name="TextBox 7"/>
          <p:cNvSpPr txBox="1"/>
          <p:nvPr/>
        </p:nvSpPr>
        <p:spPr>
          <a:xfrm>
            <a:off x="1763222" y="5198964"/>
            <a:ext cx="3845925" cy="66684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400" dirty="0"/>
              <a:t>2</a:t>
            </a:r>
            <a:r>
              <a:rPr lang="en-US" sz="1400" baseline="30000" dirty="0"/>
              <a:t>16</a:t>
            </a:r>
            <a:r>
              <a:rPr lang="en-US" sz="1400" dirty="0"/>
              <a:t>= 65536 (UNSIGNED) : 0 to 65535</a:t>
            </a:r>
          </a:p>
          <a:p>
            <a:endParaRPr lang="en-US" sz="1400" baseline="-25000" dirty="0"/>
          </a:p>
          <a:p>
            <a:r>
              <a:rPr lang="en-US" sz="1400" dirty="0"/>
              <a:t>2</a:t>
            </a:r>
            <a:r>
              <a:rPr lang="en-US" sz="1400" baseline="30000" dirty="0"/>
              <a:t>15</a:t>
            </a:r>
            <a:r>
              <a:rPr lang="en-US" sz="1400" dirty="0"/>
              <a:t>= 32768(SIGNED ) : -1 to -32768 and 0 to 32767</a:t>
            </a:r>
          </a:p>
        </p:txBody>
      </p:sp>
    </p:spTree>
    <p:extLst>
      <p:ext uri="{BB962C8B-B14F-4D97-AF65-F5344CB8AC3E}">
        <p14:creationId xmlns:p14="http://schemas.microsoft.com/office/powerpoint/2010/main" val="15785799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3"/>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9AC2ACF5-F720-5C45-9EC3-560A82A47F9F}" type="slidenum">
              <a:rPr lang="en-US" altLang="en-US" sz="1600">
                <a:latin typeface="Times New Roman" charset="0"/>
              </a:rPr>
              <a:pPr eaLnBrk="1" hangingPunct="1">
                <a:spcBef>
                  <a:spcPct val="0"/>
                </a:spcBef>
                <a:buClrTx/>
                <a:buFontTx/>
                <a:buNone/>
                <a:defRPr/>
              </a:pPr>
              <a:t>64</a:t>
            </a:fld>
            <a:endParaRPr lang="en-US" altLang="en-US" sz="1600">
              <a:latin typeface="Times New Roman" charset="0"/>
            </a:endParaRPr>
          </a:p>
        </p:txBody>
      </p:sp>
      <p:sp>
        <p:nvSpPr>
          <p:cNvPr id="140290" name="Rectangle 2"/>
          <p:cNvSpPr>
            <a:spLocks noGrp="1" noChangeArrowheads="1"/>
          </p:cNvSpPr>
          <p:nvPr>
            <p:ph type="title"/>
          </p:nvPr>
        </p:nvSpPr>
        <p:spPr/>
        <p:txBody>
          <a:bodyPr>
            <a:normAutofit/>
          </a:bodyPr>
          <a:lstStyle/>
          <a:p>
            <a:pPr>
              <a:defRPr/>
            </a:pPr>
            <a:r>
              <a:rPr lang="en-US" altLang="en-US" sz="4000" b="1" dirty="0"/>
              <a:t>IMUL:</a:t>
            </a:r>
            <a:r>
              <a:rPr lang="en-US" altLang="en-US" sz="4000" dirty="0"/>
              <a:t> </a:t>
            </a:r>
            <a:r>
              <a:rPr lang="en-US" altLang="en-US" sz="4000" b="1" dirty="0">
                <a:solidFill>
                  <a:schemeClr val="accent3"/>
                </a:solidFill>
              </a:rPr>
              <a:t>Example6</a:t>
            </a:r>
            <a:endParaRPr lang="en-US" altLang="en-US" sz="4000" dirty="0"/>
          </a:p>
        </p:txBody>
      </p:sp>
      <p:sp>
        <p:nvSpPr>
          <p:cNvPr id="5" name="Rectangle 4"/>
          <p:cNvSpPr/>
          <p:nvPr/>
        </p:nvSpPr>
        <p:spPr>
          <a:xfrm>
            <a:off x="2338387" y="4604200"/>
            <a:ext cx="3759200"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charset="0"/>
              <a:buChar char="•"/>
            </a:pPr>
            <a:r>
              <a:rPr lang="en-US" sz="1600" dirty="0">
                <a:solidFill>
                  <a:srgbClr val="2F2A2B"/>
                </a:solidFill>
              </a:rPr>
              <a:t>The </a:t>
            </a:r>
            <a:r>
              <a:rPr lang="en-US" sz="1600" b="1" dirty="0">
                <a:solidFill>
                  <a:schemeClr val="accent3"/>
                </a:solidFill>
              </a:rPr>
              <a:t>two-operand</a:t>
            </a:r>
            <a:r>
              <a:rPr lang="en-US" sz="1600" dirty="0">
                <a:solidFill>
                  <a:srgbClr val="2F2A2B"/>
                </a:solidFill>
              </a:rPr>
              <a:t> and t</a:t>
            </a:r>
            <a:r>
              <a:rPr lang="en-US" sz="1600" b="1" dirty="0">
                <a:solidFill>
                  <a:schemeClr val="accent3"/>
                </a:solidFill>
              </a:rPr>
              <a:t>hree-operand</a:t>
            </a:r>
            <a:r>
              <a:rPr lang="en-US" sz="1600" dirty="0">
                <a:solidFill>
                  <a:srgbClr val="2F2A2B"/>
                </a:solidFill>
              </a:rPr>
              <a:t> </a:t>
            </a:r>
            <a:r>
              <a:rPr lang="en-US" sz="1600" b="1" dirty="0">
                <a:solidFill>
                  <a:schemeClr val="accent3"/>
                </a:solidFill>
              </a:rPr>
              <a:t>IMUL</a:t>
            </a:r>
            <a:r>
              <a:rPr lang="en-US" sz="1600" dirty="0">
                <a:solidFill>
                  <a:srgbClr val="2F2A2B"/>
                </a:solidFill>
              </a:rPr>
              <a:t> </a:t>
            </a:r>
            <a:r>
              <a:rPr lang="en-US" sz="1600" u="sng" dirty="0">
                <a:solidFill>
                  <a:srgbClr val="2F2A2B"/>
                </a:solidFill>
              </a:rPr>
              <a:t>instructions use a destination operand that is the same size as the multiplier. </a:t>
            </a:r>
          </a:p>
          <a:p>
            <a:pPr marL="285750" indent="-285750">
              <a:buFont typeface="Arial" charset="0"/>
              <a:buChar char="•"/>
            </a:pPr>
            <a:r>
              <a:rPr lang="en-US" sz="1600" dirty="0">
                <a:solidFill>
                  <a:srgbClr val="2F2A2B"/>
                </a:solidFill>
              </a:rPr>
              <a:t>Therefore, it is possible for </a:t>
            </a:r>
            <a:r>
              <a:rPr lang="en-US" sz="1600" b="1" dirty="0">
                <a:solidFill>
                  <a:srgbClr val="C00000"/>
                </a:solidFill>
              </a:rPr>
              <a:t>signed overflow to occur</a:t>
            </a:r>
            <a:r>
              <a:rPr lang="en-US" sz="1600" dirty="0">
                <a:solidFill>
                  <a:srgbClr val="2F2A2B"/>
                </a:solidFill>
              </a:rPr>
              <a:t>.</a:t>
            </a:r>
            <a:endParaRPr lang="en-US" sz="1600" dirty="0">
              <a:solidFill>
                <a:srgbClr val="2F2A2B"/>
              </a:solidFill>
              <a:effectLst/>
            </a:endParaRPr>
          </a:p>
        </p:txBody>
      </p:sp>
      <p:sp>
        <p:nvSpPr>
          <p:cNvPr id="3" name="Rectangle 2"/>
          <p:cNvSpPr/>
          <p:nvPr/>
        </p:nvSpPr>
        <p:spPr>
          <a:xfrm>
            <a:off x="1193800" y="1887835"/>
            <a:ext cx="7035800" cy="430887"/>
          </a:xfrm>
          <a:prstGeom prst="rect">
            <a:avLst/>
          </a:prstGeom>
        </p:spPr>
        <p:txBody>
          <a:bodyPr wrap="square">
            <a:spAutoFit/>
          </a:bodyPr>
          <a:lstStyle/>
          <a:p>
            <a:pPr marL="285750" indent="-285750">
              <a:buFont typeface="Arial" charset="0"/>
              <a:buChar char="•"/>
            </a:pPr>
            <a:r>
              <a:rPr lang="en-US" dirty="0">
                <a:solidFill>
                  <a:srgbClr val="2F2A2B"/>
                </a:solidFill>
              </a:rPr>
              <a:t>The following instructions demonstrate </a:t>
            </a:r>
            <a:r>
              <a:rPr lang="en-US" sz="2200" b="1" dirty="0">
                <a:solidFill>
                  <a:schemeClr val="accent3"/>
                </a:solidFill>
              </a:rPr>
              <a:t>three-operand formats</a:t>
            </a:r>
            <a:r>
              <a:rPr lang="en-US" dirty="0">
                <a:solidFill>
                  <a:srgbClr val="2F2A2B"/>
                </a:solidFill>
              </a:rPr>
              <a:t>:</a:t>
            </a:r>
            <a:endParaRPr lang="en-US" dirty="0">
              <a:solidFill>
                <a:srgbClr val="2F2A2B"/>
              </a:solidFill>
              <a:effectLst/>
            </a:endParaRPr>
          </a:p>
        </p:txBody>
      </p:sp>
      <p:sp>
        <p:nvSpPr>
          <p:cNvPr id="4" name="Rectangle 3"/>
          <p:cNvSpPr/>
          <p:nvPr/>
        </p:nvSpPr>
        <p:spPr>
          <a:xfrm>
            <a:off x="1549400" y="2383469"/>
            <a:ext cx="6261100" cy="2031325"/>
          </a:xfrm>
          <a:prstGeom prst="rect">
            <a:avLst/>
          </a:prstGeom>
        </p:spPr>
        <p:txBody>
          <a:bodyPr wrap="square">
            <a:spAutoFit/>
          </a:bodyPr>
          <a:lstStyle/>
          <a:p>
            <a:r>
              <a:rPr lang="en-US" dirty="0">
                <a:solidFill>
                  <a:srgbClr val="2F2A2B"/>
                </a:solidFill>
              </a:rPr>
              <a:t>.data</a:t>
            </a:r>
          </a:p>
          <a:p>
            <a:r>
              <a:rPr lang="en-US" dirty="0">
                <a:solidFill>
                  <a:srgbClr val="2F2A2B"/>
                </a:solidFill>
              </a:rPr>
              <a:t>word1   SWORD    4</a:t>
            </a:r>
          </a:p>
          <a:p>
            <a:r>
              <a:rPr lang="en-US" dirty="0">
                <a:solidFill>
                  <a:srgbClr val="2F2A2B"/>
                </a:solidFill>
              </a:rPr>
              <a:t>dword1 SDWORD 4</a:t>
            </a:r>
          </a:p>
          <a:p>
            <a:r>
              <a:rPr lang="en-US" dirty="0">
                <a:solidFill>
                  <a:srgbClr val="2F2A2B"/>
                </a:solidFill>
              </a:rPr>
              <a:t>.code</a:t>
            </a:r>
          </a:p>
          <a:p>
            <a:r>
              <a:rPr lang="en-US" dirty="0" err="1">
                <a:solidFill>
                  <a:schemeClr val="accent3"/>
                </a:solidFill>
              </a:rPr>
              <a:t>imul</a:t>
            </a:r>
            <a:r>
              <a:rPr lang="en-US" dirty="0">
                <a:solidFill>
                  <a:schemeClr val="accent3"/>
                </a:solidFill>
              </a:rPr>
              <a:t> </a:t>
            </a:r>
            <a:r>
              <a:rPr lang="en-US" dirty="0">
                <a:solidFill>
                  <a:srgbClr val="2F2A2B"/>
                </a:solidFill>
              </a:rPr>
              <a:t>bx,word1,-16                           ; </a:t>
            </a:r>
            <a:r>
              <a:rPr lang="en-US" b="1" dirty="0">
                <a:solidFill>
                  <a:srgbClr val="00B050"/>
                </a:solidFill>
              </a:rPr>
              <a:t>BX = word1 * -16</a:t>
            </a:r>
          </a:p>
          <a:p>
            <a:r>
              <a:rPr lang="en-US" dirty="0" err="1">
                <a:solidFill>
                  <a:schemeClr val="accent3"/>
                </a:solidFill>
              </a:rPr>
              <a:t>imul</a:t>
            </a:r>
            <a:r>
              <a:rPr lang="en-US" dirty="0">
                <a:solidFill>
                  <a:schemeClr val="accent3"/>
                </a:solidFill>
              </a:rPr>
              <a:t> </a:t>
            </a:r>
            <a:r>
              <a:rPr lang="en-US" dirty="0">
                <a:solidFill>
                  <a:srgbClr val="2F2A2B"/>
                </a:solidFill>
              </a:rPr>
              <a:t>ebx,dword1,-16                       ; </a:t>
            </a:r>
            <a:r>
              <a:rPr lang="en-US" b="1" dirty="0">
                <a:solidFill>
                  <a:srgbClr val="00B050"/>
                </a:solidFill>
              </a:rPr>
              <a:t>EBX = dword1 * -16</a:t>
            </a:r>
          </a:p>
          <a:p>
            <a:r>
              <a:rPr lang="en-US" dirty="0" err="1">
                <a:solidFill>
                  <a:schemeClr val="accent3"/>
                </a:solidFill>
              </a:rPr>
              <a:t>imul</a:t>
            </a:r>
            <a:r>
              <a:rPr lang="en-US" dirty="0">
                <a:solidFill>
                  <a:schemeClr val="accent3"/>
                </a:solidFill>
              </a:rPr>
              <a:t> </a:t>
            </a:r>
            <a:r>
              <a:rPr lang="en-US" dirty="0">
                <a:solidFill>
                  <a:srgbClr val="2F2A2B"/>
                </a:solidFill>
              </a:rPr>
              <a:t>ebx,dword1,-2000000000     ; </a:t>
            </a:r>
            <a:r>
              <a:rPr lang="en-US" dirty="0">
                <a:solidFill>
                  <a:srgbClr val="C00000"/>
                </a:solidFill>
              </a:rPr>
              <a:t>signed overflow</a:t>
            </a:r>
            <a:r>
              <a:rPr lang="en-US" dirty="0">
                <a:solidFill>
                  <a:srgbClr val="2F2A2B"/>
                </a:solidFill>
              </a:rPr>
              <a:t>!</a:t>
            </a:r>
            <a:endParaRPr lang="en-US" dirty="0">
              <a:solidFill>
                <a:srgbClr val="2F2A2B"/>
              </a:solidFill>
              <a:effectLst/>
            </a:endParaRPr>
          </a:p>
        </p:txBody>
      </p:sp>
      <p:pic>
        <p:nvPicPr>
          <p:cNvPr id="12" name="Picture 11"/>
          <p:cNvPicPr>
            <a:picLocks noChangeAspect="1"/>
          </p:cNvPicPr>
          <p:nvPr/>
        </p:nvPicPr>
        <p:blipFill>
          <a:blip r:embed="rId2"/>
          <a:stretch>
            <a:fillRect/>
          </a:stretch>
        </p:blipFill>
        <p:spPr>
          <a:xfrm>
            <a:off x="7279468" y="3794855"/>
            <a:ext cx="3733800" cy="622300"/>
          </a:xfrm>
          <a:prstGeom prst="rect">
            <a:avLst/>
          </a:prstGeom>
        </p:spPr>
      </p:pic>
      <p:pic>
        <p:nvPicPr>
          <p:cNvPr id="14" name="Picture 13"/>
          <p:cNvPicPr>
            <a:picLocks noChangeAspect="1"/>
          </p:cNvPicPr>
          <p:nvPr/>
        </p:nvPicPr>
        <p:blipFill>
          <a:blip r:embed="rId3">
            <a:duotone>
              <a:prstClr val="black"/>
              <a:srgbClr val="D9C3A5">
                <a:tint val="50000"/>
                <a:satMod val="180000"/>
              </a:srgbClr>
            </a:duotone>
          </a:blip>
          <a:stretch>
            <a:fillRect/>
          </a:stretch>
        </p:blipFill>
        <p:spPr>
          <a:xfrm>
            <a:off x="6969113" y="2424306"/>
            <a:ext cx="3733800" cy="635000"/>
          </a:xfrm>
          <a:prstGeom prst="rect">
            <a:avLst/>
          </a:prstGeom>
        </p:spPr>
      </p:pic>
      <p:cxnSp>
        <p:nvCxnSpPr>
          <p:cNvPr id="15" name="Elbow Connector 14"/>
          <p:cNvCxnSpPr/>
          <p:nvPr/>
        </p:nvCxnSpPr>
        <p:spPr>
          <a:xfrm rot="16200000" flipH="1">
            <a:off x="8001951" y="3006073"/>
            <a:ext cx="220337" cy="2790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845507" y="3294473"/>
            <a:ext cx="838628"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600" dirty="0"/>
              <a:t>Product</a:t>
            </a:r>
          </a:p>
        </p:txBody>
      </p:sp>
      <p:cxnSp>
        <p:nvCxnSpPr>
          <p:cNvPr id="17" name="Elbow Connector 16"/>
          <p:cNvCxnSpPr/>
          <p:nvPr/>
        </p:nvCxnSpPr>
        <p:spPr>
          <a:xfrm rot="16200000" flipH="1">
            <a:off x="9016854" y="3034649"/>
            <a:ext cx="220337" cy="2790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860410" y="3294473"/>
            <a:ext cx="1273041"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600" dirty="0"/>
              <a:t>Multiplicand </a:t>
            </a:r>
          </a:p>
        </p:txBody>
      </p:sp>
      <p:cxnSp>
        <p:nvCxnSpPr>
          <p:cNvPr id="19" name="Elbow Connector 18"/>
          <p:cNvCxnSpPr/>
          <p:nvPr/>
        </p:nvCxnSpPr>
        <p:spPr>
          <a:xfrm rot="16200000" flipH="1">
            <a:off x="10306380" y="3034649"/>
            <a:ext cx="200306" cy="2790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282798" y="3294473"/>
            <a:ext cx="1050288"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600" dirty="0"/>
              <a:t>Multiplier </a:t>
            </a:r>
          </a:p>
        </p:txBody>
      </p:sp>
      <p:sp>
        <p:nvSpPr>
          <p:cNvPr id="21" name="Oval 20"/>
          <p:cNvSpPr/>
          <p:nvPr/>
        </p:nvSpPr>
        <p:spPr>
          <a:xfrm>
            <a:off x="7654911" y="2351037"/>
            <a:ext cx="839789" cy="6939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508989" y="2338089"/>
            <a:ext cx="1274759" cy="718921"/>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9797890" y="2365323"/>
            <a:ext cx="928688" cy="71892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1939513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8DD10120-FDDD-0C4C-8E1E-0897E792AEC1}" type="slidenum">
              <a:rPr lang="en-US" altLang="en-US" sz="1600">
                <a:latin typeface="Times New Roman" charset="0"/>
              </a:rPr>
              <a:pPr eaLnBrk="1" hangingPunct="1">
                <a:spcBef>
                  <a:spcPct val="0"/>
                </a:spcBef>
                <a:buClrTx/>
                <a:buFontTx/>
                <a:buNone/>
                <a:defRPr/>
              </a:pPr>
              <a:t>65</a:t>
            </a:fld>
            <a:endParaRPr lang="en-US" altLang="en-US" sz="1600">
              <a:latin typeface="Times New Roman" charset="0"/>
            </a:endParaRPr>
          </a:p>
        </p:txBody>
      </p:sp>
      <p:sp>
        <p:nvSpPr>
          <p:cNvPr id="80898"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Multiplication</a:t>
            </a:r>
            <a:r>
              <a:rPr lang="en-US" altLang="en-US" sz="4000" dirty="0"/>
              <a:t> and </a:t>
            </a:r>
            <a:r>
              <a:rPr lang="en-US" altLang="en-US" sz="4000" b="1" dirty="0">
                <a:solidFill>
                  <a:schemeClr val="accent3"/>
                </a:solidFill>
              </a:rPr>
              <a:t>Division</a:t>
            </a:r>
            <a:r>
              <a:rPr lang="en-US" altLang="en-US" sz="4000" dirty="0"/>
              <a:t> Instructions</a:t>
            </a:r>
          </a:p>
        </p:txBody>
      </p:sp>
      <p:sp>
        <p:nvSpPr>
          <p:cNvPr id="35845" name="Rectangle 3"/>
          <p:cNvSpPr>
            <a:spLocks noGrp="1" noChangeArrowheads="1"/>
          </p:cNvSpPr>
          <p:nvPr>
            <p:ph type="body" idx="1"/>
          </p:nvPr>
        </p:nvSpPr>
        <p:spPr>
          <a:xfrm>
            <a:off x="1282700" y="1905000"/>
            <a:ext cx="6172200" cy="3505200"/>
          </a:xfrm>
        </p:spPr>
        <p:txBody>
          <a:bodyPr/>
          <a:lstStyle/>
          <a:p>
            <a:pPr eaLnBrk="1" hangingPunct="1">
              <a:buFont typeface="Arial" charset="0"/>
              <a:buChar char="•"/>
              <a:defRPr/>
            </a:pPr>
            <a:r>
              <a:rPr lang="en-US" altLang="en-US" dirty="0"/>
              <a:t> MUL Instruction </a:t>
            </a:r>
          </a:p>
          <a:p>
            <a:pPr eaLnBrk="1" hangingPunct="1">
              <a:buFont typeface="Arial" charset="0"/>
              <a:buChar char="•"/>
              <a:defRPr/>
            </a:pPr>
            <a:r>
              <a:rPr lang="en-US" altLang="en-US" dirty="0"/>
              <a:t> IMUL Instruction </a:t>
            </a:r>
          </a:p>
          <a:p>
            <a:pPr eaLnBrk="1" hangingPunct="1">
              <a:buFont typeface="Arial" charset="0"/>
              <a:buChar char="•"/>
              <a:defRPr/>
            </a:pPr>
            <a:r>
              <a:rPr lang="en-US" altLang="en-US" b="1" dirty="0"/>
              <a:t> DIV Instruction </a:t>
            </a:r>
          </a:p>
          <a:p>
            <a:pPr eaLnBrk="1" hangingPunct="1">
              <a:buFont typeface="Arial" charset="0"/>
              <a:buChar char="•"/>
              <a:defRPr/>
            </a:pPr>
            <a:r>
              <a:rPr lang="en-US" altLang="en-US" dirty="0"/>
              <a:t> Signed Integer Division</a:t>
            </a:r>
          </a:p>
          <a:p>
            <a:pPr eaLnBrk="1" hangingPunct="1">
              <a:buFont typeface="Arial" charset="0"/>
              <a:buChar char="•"/>
              <a:defRPr/>
            </a:pPr>
            <a:r>
              <a:rPr lang="en-US" altLang="en-US" dirty="0"/>
              <a:t> CBW, CWD, CDQ Instructions</a:t>
            </a:r>
          </a:p>
          <a:p>
            <a:pPr eaLnBrk="1" hangingPunct="1">
              <a:buFont typeface="Arial" charset="0"/>
              <a:buChar char="•"/>
              <a:defRPr/>
            </a:pPr>
            <a:r>
              <a:rPr lang="en-US" altLang="en-US" dirty="0"/>
              <a:t> IDIV Instruction </a:t>
            </a:r>
          </a:p>
          <a:p>
            <a:pPr eaLnBrk="1" hangingPunct="1">
              <a:buFont typeface="Arial" charset="0"/>
              <a:buChar char="•"/>
              <a:defRPr/>
            </a:pPr>
            <a:r>
              <a:rPr lang="en-US" altLang="en-US" dirty="0"/>
              <a:t> Implementing Arithmetic Expressions </a:t>
            </a:r>
          </a:p>
        </p:txBody>
      </p:sp>
    </p:spTree>
    <p:extLst>
      <p:ext uri="{BB962C8B-B14F-4D97-AF65-F5344CB8AC3E}">
        <p14:creationId xmlns:p14="http://schemas.microsoft.com/office/powerpoint/2010/main" val="1631167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02C161C2-2C0C-9E49-B971-227917A0A8B6}" type="slidenum">
              <a:rPr lang="en-US" altLang="en-US" sz="1600">
                <a:latin typeface="Times New Roman" charset="0"/>
              </a:rPr>
              <a:pPr eaLnBrk="1" hangingPunct="1">
                <a:spcBef>
                  <a:spcPct val="0"/>
                </a:spcBef>
                <a:buClrTx/>
                <a:buFontTx/>
                <a:buNone/>
                <a:defRPr/>
              </a:pPr>
              <a:t>66</a:t>
            </a:fld>
            <a:endParaRPr lang="en-US" altLang="en-US" sz="1600">
              <a:latin typeface="Times New Roman" charset="0"/>
            </a:endParaRPr>
          </a:p>
        </p:txBody>
      </p:sp>
      <p:sp>
        <p:nvSpPr>
          <p:cNvPr id="100354"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DIV</a:t>
            </a:r>
            <a:r>
              <a:rPr lang="en-US" altLang="en-US" sz="4000" dirty="0"/>
              <a:t> Instruction</a:t>
            </a:r>
          </a:p>
        </p:txBody>
      </p:sp>
      <p:sp>
        <p:nvSpPr>
          <p:cNvPr id="46085" name="Rectangle 3"/>
          <p:cNvSpPr>
            <a:spLocks noGrp="1" noChangeArrowheads="1"/>
          </p:cNvSpPr>
          <p:nvPr>
            <p:ph type="body" idx="1"/>
          </p:nvPr>
        </p:nvSpPr>
        <p:spPr>
          <a:xfrm>
            <a:off x="1236980" y="1909234"/>
            <a:ext cx="10058400" cy="4023360"/>
          </a:xfrm>
        </p:spPr>
        <p:txBody>
          <a:bodyPr/>
          <a:lstStyle/>
          <a:p>
            <a:pPr eaLnBrk="1" hangingPunct="1">
              <a:buFont typeface="Arial" charset="0"/>
              <a:buChar char="•"/>
              <a:defRPr/>
            </a:pPr>
            <a:r>
              <a:rPr lang="en-US" altLang="en-US" dirty="0"/>
              <a:t> The </a:t>
            </a:r>
            <a:r>
              <a:rPr lang="en-US" altLang="en-US" dirty="0">
                <a:solidFill>
                  <a:schemeClr val="accent3"/>
                </a:solidFill>
              </a:rPr>
              <a:t>DIV</a:t>
            </a:r>
            <a:r>
              <a:rPr lang="en-US" altLang="en-US" dirty="0"/>
              <a:t> (</a:t>
            </a:r>
            <a:r>
              <a:rPr lang="en-US" altLang="en-US" dirty="0">
                <a:solidFill>
                  <a:srgbClr val="C00000"/>
                </a:solidFill>
              </a:rPr>
              <a:t>unsigned</a:t>
            </a:r>
            <a:r>
              <a:rPr lang="en-US" altLang="en-US" dirty="0"/>
              <a:t> divide) instruction performs </a:t>
            </a:r>
            <a:r>
              <a:rPr lang="en-US" altLang="en-US" dirty="0">
                <a:solidFill>
                  <a:schemeClr val="accent3"/>
                </a:solidFill>
              </a:rPr>
              <a:t>8-bit, 16-bit, and 32-bit </a:t>
            </a:r>
            <a:r>
              <a:rPr lang="en-US" altLang="en-US" dirty="0"/>
              <a:t>division on </a:t>
            </a:r>
            <a:r>
              <a:rPr lang="en-US" altLang="en-US" dirty="0">
                <a:solidFill>
                  <a:srgbClr val="C00000"/>
                </a:solidFill>
              </a:rPr>
              <a:t>unsigned</a:t>
            </a:r>
            <a:r>
              <a:rPr lang="en-US" altLang="en-US" dirty="0"/>
              <a:t> integers</a:t>
            </a:r>
          </a:p>
          <a:p>
            <a:pPr eaLnBrk="1" hangingPunct="1">
              <a:buFont typeface="Arial" charset="0"/>
              <a:buChar char="•"/>
              <a:defRPr/>
            </a:pPr>
            <a:endParaRPr lang="en-US" altLang="en-US" dirty="0"/>
          </a:p>
          <a:p>
            <a:pPr eaLnBrk="1" hangingPunct="1">
              <a:buFont typeface="Arial" charset="0"/>
              <a:buChar char="•"/>
              <a:defRPr/>
            </a:pPr>
            <a:endParaRPr lang="en-US" altLang="en-US" dirty="0"/>
          </a:p>
          <a:p>
            <a:pPr eaLnBrk="1" hangingPunct="1">
              <a:buFont typeface="Arial" charset="0"/>
              <a:buChar char="•"/>
              <a:defRPr/>
            </a:pPr>
            <a:endParaRPr lang="en-US" altLang="en-US" dirty="0"/>
          </a:p>
          <a:p>
            <a:pPr eaLnBrk="1" hangingPunct="1">
              <a:buFont typeface="Arial" charset="0"/>
              <a:buChar char="•"/>
              <a:defRPr/>
            </a:pPr>
            <a:endParaRPr lang="en-US" altLang="en-US" dirty="0"/>
          </a:p>
          <a:p>
            <a:pPr eaLnBrk="1" hangingPunct="1">
              <a:buFont typeface="Arial" charset="0"/>
              <a:buChar char="•"/>
              <a:defRPr/>
            </a:pPr>
            <a:r>
              <a:rPr lang="en-US" altLang="en-US" dirty="0"/>
              <a:t> A </a:t>
            </a:r>
            <a:r>
              <a:rPr lang="en-US" altLang="en-US" b="1" dirty="0">
                <a:solidFill>
                  <a:schemeClr val="accent3"/>
                </a:solidFill>
              </a:rPr>
              <a:t>single operand </a:t>
            </a:r>
            <a:r>
              <a:rPr lang="en-US" altLang="en-US" dirty="0"/>
              <a:t>is supplied (register or memory operand), which is assumed to be the </a:t>
            </a:r>
            <a:r>
              <a:rPr lang="en-US" altLang="en-US" b="1" u="sng" dirty="0">
                <a:solidFill>
                  <a:srgbClr val="00B050"/>
                </a:solidFill>
              </a:rPr>
              <a:t>divisor </a:t>
            </a:r>
          </a:p>
          <a:p>
            <a:pPr eaLnBrk="1" hangingPunct="1">
              <a:buFont typeface="Arial" charset="0"/>
              <a:buChar char="•"/>
              <a:defRPr/>
            </a:pPr>
            <a:r>
              <a:rPr lang="en-US" altLang="en-US" dirty="0"/>
              <a:t> Instruction formats:</a:t>
            </a:r>
            <a:endParaRPr lang="en-US" altLang="en-US" sz="1500" dirty="0"/>
          </a:p>
          <a:p>
            <a:pPr lvl="2" eaLnBrk="1" hangingPunct="1">
              <a:buFontTx/>
              <a:buNone/>
              <a:defRPr/>
            </a:pPr>
            <a:r>
              <a:rPr lang="en-US" altLang="en-US" sz="1800" b="1" dirty="0">
                <a:latin typeface="Courier New" charset="0"/>
              </a:rPr>
              <a:t>              </a:t>
            </a:r>
            <a:endParaRPr lang="en-US" altLang="en-US" sz="1800" b="1" i="1" dirty="0">
              <a:latin typeface="Courier New" charset="0"/>
            </a:endParaRPr>
          </a:p>
        </p:txBody>
      </p:sp>
      <p:pic>
        <p:nvPicPr>
          <p:cNvPr id="4" name="Picture 3"/>
          <p:cNvPicPr>
            <a:picLocks noChangeAspect="1"/>
          </p:cNvPicPr>
          <p:nvPr/>
        </p:nvPicPr>
        <p:blipFill>
          <a:blip r:embed="rId2"/>
          <a:stretch>
            <a:fillRect/>
          </a:stretch>
        </p:blipFill>
        <p:spPr>
          <a:xfrm>
            <a:off x="3864788" y="2418191"/>
            <a:ext cx="3556235" cy="1728101"/>
          </a:xfrm>
          <a:prstGeom prst="rect">
            <a:avLst/>
          </a:prstGeom>
        </p:spPr>
      </p:pic>
      <p:grpSp>
        <p:nvGrpSpPr>
          <p:cNvPr id="7" name="Group 6"/>
          <p:cNvGrpSpPr/>
          <p:nvPr/>
        </p:nvGrpSpPr>
        <p:grpSpPr>
          <a:xfrm>
            <a:off x="5036302" y="5009264"/>
            <a:ext cx="3317005" cy="923330"/>
            <a:chOff x="1590675" y="3727088"/>
            <a:chExt cx="3317005" cy="923330"/>
          </a:xfrm>
        </p:grpSpPr>
        <p:sp>
          <p:nvSpPr>
            <p:cNvPr id="2" name="Right Brace 1"/>
            <p:cNvSpPr/>
            <p:nvPr/>
          </p:nvSpPr>
          <p:spPr>
            <a:xfrm>
              <a:off x="3683296" y="3814103"/>
              <a:ext cx="292100" cy="7493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a:off x="4028913" y="4019829"/>
              <a:ext cx="878767" cy="369332"/>
            </a:xfrm>
            <a:prstGeom prst="rect">
              <a:avLst/>
            </a:prstGeom>
          </p:spPr>
          <p:txBody>
            <a:bodyPr wrap="none">
              <a:spAutoFit/>
            </a:bodyPr>
            <a:lstStyle/>
            <a:p>
              <a:r>
                <a:rPr lang="en-US" altLang="en-US" b="1" dirty="0">
                  <a:solidFill>
                    <a:srgbClr val="00B050"/>
                  </a:solidFill>
                </a:rPr>
                <a:t>divisor </a:t>
              </a:r>
              <a:endParaRPr lang="en-US" b="1" dirty="0">
                <a:solidFill>
                  <a:srgbClr val="00B050"/>
                </a:solidFill>
              </a:endParaRPr>
            </a:p>
          </p:txBody>
        </p:sp>
        <p:sp>
          <p:nvSpPr>
            <p:cNvPr id="6" name="Rectangle 5"/>
            <p:cNvSpPr/>
            <p:nvPr/>
          </p:nvSpPr>
          <p:spPr>
            <a:xfrm>
              <a:off x="1590675" y="3727088"/>
              <a:ext cx="2331204" cy="923330"/>
            </a:xfrm>
            <a:prstGeom prst="rect">
              <a:avLst/>
            </a:prstGeom>
          </p:spPr>
          <p:txBody>
            <a:bodyPr wrap="square">
              <a:spAutoFit/>
            </a:bodyPr>
            <a:lstStyle/>
            <a:p>
              <a:pPr>
                <a:defRPr/>
              </a:pPr>
              <a:r>
                <a:rPr lang="en-US" altLang="en-US" b="1" dirty="0">
                  <a:latin typeface="Courier New" charset="0"/>
                </a:rPr>
                <a:t>DIV </a:t>
              </a:r>
              <a:r>
                <a:rPr lang="en-US" altLang="en-US" b="1" i="1" dirty="0" err="1">
                  <a:latin typeface="Courier New" charset="0"/>
                </a:rPr>
                <a:t>reg</a:t>
              </a:r>
              <a:r>
                <a:rPr lang="en-US" altLang="en-US" b="1" i="1" dirty="0">
                  <a:latin typeface="Courier New" charset="0"/>
                </a:rPr>
                <a:t>/mem8</a:t>
              </a:r>
            </a:p>
            <a:p>
              <a:pPr>
                <a:defRPr/>
              </a:pPr>
              <a:r>
                <a:rPr lang="en-US" altLang="en-US" b="1" dirty="0">
                  <a:latin typeface="Courier New" charset="0"/>
                </a:rPr>
                <a:t>DIV </a:t>
              </a:r>
              <a:r>
                <a:rPr lang="en-US" altLang="en-US" b="1" i="1" dirty="0" err="1">
                  <a:latin typeface="Courier New" charset="0"/>
                </a:rPr>
                <a:t>reg</a:t>
              </a:r>
              <a:r>
                <a:rPr lang="en-US" altLang="en-US" b="1" i="1" dirty="0">
                  <a:latin typeface="Courier New" charset="0"/>
                </a:rPr>
                <a:t>/mem16</a:t>
              </a:r>
            </a:p>
            <a:p>
              <a:pPr>
                <a:defRPr/>
              </a:pPr>
              <a:r>
                <a:rPr lang="en-US" altLang="en-US" b="1" dirty="0">
                  <a:latin typeface="Courier New" charset="0"/>
                </a:rPr>
                <a:t>DIV </a:t>
              </a:r>
              <a:r>
                <a:rPr lang="en-US" altLang="en-US" b="1" i="1" dirty="0" err="1">
                  <a:latin typeface="Courier New" charset="0"/>
                </a:rPr>
                <a:t>reg</a:t>
              </a:r>
              <a:r>
                <a:rPr lang="en-US" altLang="en-US" b="1" i="1" dirty="0">
                  <a:latin typeface="Courier New" charset="0"/>
                </a:rPr>
                <a:t>/mem32</a:t>
              </a:r>
            </a:p>
          </p:txBody>
        </p:sp>
      </p:grpSp>
    </p:spTree>
    <p:extLst>
      <p:ext uri="{BB962C8B-B14F-4D97-AF65-F5344CB8AC3E}">
        <p14:creationId xmlns:p14="http://schemas.microsoft.com/office/powerpoint/2010/main" val="18842107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02C161C2-2C0C-9E49-B971-227917A0A8B6}" type="slidenum">
              <a:rPr lang="en-US" altLang="en-US" sz="1600">
                <a:latin typeface="Times New Roman" charset="0"/>
              </a:rPr>
              <a:pPr eaLnBrk="1" hangingPunct="1">
                <a:spcBef>
                  <a:spcPct val="0"/>
                </a:spcBef>
                <a:buClrTx/>
                <a:buFontTx/>
                <a:buNone/>
                <a:defRPr/>
              </a:pPr>
              <a:t>67</a:t>
            </a:fld>
            <a:endParaRPr lang="en-US" altLang="en-US" sz="1600">
              <a:latin typeface="Times New Roman" charset="0"/>
            </a:endParaRPr>
          </a:p>
        </p:txBody>
      </p:sp>
      <p:sp>
        <p:nvSpPr>
          <p:cNvPr id="100354"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DIV</a:t>
            </a:r>
            <a:r>
              <a:rPr lang="en-US" altLang="en-US" sz="4000" dirty="0"/>
              <a:t> Instruction</a:t>
            </a:r>
          </a:p>
        </p:txBody>
      </p:sp>
      <p:sp>
        <p:nvSpPr>
          <p:cNvPr id="46085" name="Rectangle 3"/>
          <p:cNvSpPr>
            <a:spLocks noGrp="1" noChangeArrowheads="1"/>
          </p:cNvSpPr>
          <p:nvPr>
            <p:ph type="body" idx="1"/>
          </p:nvPr>
        </p:nvSpPr>
        <p:spPr>
          <a:xfrm>
            <a:off x="1236980" y="1909234"/>
            <a:ext cx="10058400" cy="4023360"/>
          </a:xfrm>
        </p:spPr>
        <p:txBody>
          <a:bodyPr/>
          <a:lstStyle/>
          <a:p>
            <a:pPr eaLnBrk="1" hangingPunct="1">
              <a:buFont typeface="Arial" charset="0"/>
              <a:buChar char="•"/>
              <a:defRPr/>
            </a:pPr>
            <a:r>
              <a:rPr lang="en-US" altLang="en-US" dirty="0"/>
              <a:t> The </a:t>
            </a:r>
            <a:r>
              <a:rPr lang="en-US" altLang="en-US" dirty="0">
                <a:solidFill>
                  <a:schemeClr val="accent3"/>
                </a:solidFill>
              </a:rPr>
              <a:t>DIV</a:t>
            </a:r>
            <a:r>
              <a:rPr lang="en-US" altLang="en-US" dirty="0"/>
              <a:t> (</a:t>
            </a:r>
            <a:r>
              <a:rPr lang="en-US" altLang="en-US" dirty="0">
                <a:solidFill>
                  <a:srgbClr val="C00000"/>
                </a:solidFill>
              </a:rPr>
              <a:t>unsigned</a:t>
            </a:r>
            <a:r>
              <a:rPr lang="en-US" altLang="en-US" dirty="0"/>
              <a:t> divide) instruction performs </a:t>
            </a:r>
            <a:r>
              <a:rPr lang="en-US" altLang="en-US" dirty="0">
                <a:solidFill>
                  <a:schemeClr val="accent3"/>
                </a:solidFill>
              </a:rPr>
              <a:t>8-bit, 16-bit, and 32-bit </a:t>
            </a:r>
            <a:r>
              <a:rPr lang="en-US" altLang="en-US" dirty="0"/>
              <a:t>division on </a:t>
            </a:r>
            <a:r>
              <a:rPr lang="en-US" altLang="en-US" dirty="0">
                <a:solidFill>
                  <a:srgbClr val="C00000"/>
                </a:solidFill>
              </a:rPr>
              <a:t>unsigned</a:t>
            </a:r>
            <a:r>
              <a:rPr lang="en-US" altLang="en-US" dirty="0"/>
              <a:t> integers</a:t>
            </a:r>
            <a:endParaRPr lang="en-US" altLang="en-US" sz="1800" b="1" i="1" dirty="0">
              <a:latin typeface="Courier New" charset="0"/>
            </a:endParaRPr>
          </a:p>
        </p:txBody>
      </p:sp>
      <p:grpSp>
        <p:nvGrpSpPr>
          <p:cNvPr id="5" name="Group 4"/>
          <p:cNvGrpSpPr/>
          <p:nvPr/>
        </p:nvGrpSpPr>
        <p:grpSpPr>
          <a:xfrm>
            <a:off x="2857514" y="4141175"/>
            <a:ext cx="5798193" cy="1791419"/>
            <a:chOff x="4800600" y="4479247"/>
            <a:chExt cx="5798193" cy="1791419"/>
          </a:xfrm>
        </p:grpSpPr>
        <p:pic>
          <p:nvPicPr>
            <p:cNvPr id="4608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4479247"/>
              <a:ext cx="5798193" cy="1791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 name="TextBox 10"/>
            <p:cNvSpPr txBox="1"/>
            <p:nvPr/>
          </p:nvSpPr>
          <p:spPr>
            <a:xfrm>
              <a:off x="5252181" y="5504748"/>
              <a:ext cx="99132" cy="157916"/>
            </a:xfrm>
            <a:prstGeom prst="rect">
              <a:avLst/>
            </a:prstGeom>
            <a:noFill/>
            <a:ln>
              <a:solidFill>
                <a:srgbClr val="FF0000"/>
              </a:solidFill>
            </a:ln>
          </p:spPr>
          <p:txBody>
            <a:bodyPr wrap="square" rtlCol="0">
              <a:spAutoFit/>
            </a:bodyPr>
            <a:lstStyle/>
            <a:p>
              <a:endParaRPr lang="en-US" dirty="0"/>
            </a:p>
          </p:txBody>
        </p:sp>
      </p:grpSp>
      <p:grpSp>
        <p:nvGrpSpPr>
          <p:cNvPr id="12" name="Group 11"/>
          <p:cNvGrpSpPr/>
          <p:nvPr/>
        </p:nvGrpSpPr>
        <p:grpSpPr>
          <a:xfrm>
            <a:off x="6493627" y="2811649"/>
            <a:ext cx="3317005" cy="923330"/>
            <a:chOff x="1590675" y="3727088"/>
            <a:chExt cx="3317005" cy="923330"/>
          </a:xfrm>
        </p:grpSpPr>
        <p:sp>
          <p:nvSpPr>
            <p:cNvPr id="13" name="Right Brace 12"/>
            <p:cNvSpPr/>
            <p:nvPr/>
          </p:nvSpPr>
          <p:spPr>
            <a:xfrm>
              <a:off x="3683296" y="3814103"/>
              <a:ext cx="292100" cy="7493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p:cNvSpPr/>
            <p:nvPr/>
          </p:nvSpPr>
          <p:spPr>
            <a:xfrm>
              <a:off x="4028913" y="4019829"/>
              <a:ext cx="878767" cy="369332"/>
            </a:xfrm>
            <a:prstGeom prst="rect">
              <a:avLst/>
            </a:prstGeom>
          </p:spPr>
          <p:txBody>
            <a:bodyPr wrap="none">
              <a:spAutoFit/>
            </a:bodyPr>
            <a:lstStyle/>
            <a:p>
              <a:r>
                <a:rPr lang="en-US" altLang="en-US" b="1" dirty="0">
                  <a:solidFill>
                    <a:srgbClr val="00B050"/>
                  </a:solidFill>
                </a:rPr>
                <a:t>divisor </a:t>
              </a:r>
              <a:endParaRPr lang="en-US" b="1" dirty="0">
                <a:solidFill>
                  <a:srgbClr val="00B050"/>
                </a:solidFill>
              </a:endParaRPr>
            </a:p>
          </p:txBody>
        </p:sp>
        <p:sp>
          <p:nvSpPr>
            <p:cNvPr id="15" name="Rectangle 14"/>
            <p:cNvSpPr/>
            <p:nvPr/>
          </p:nvSpPr>
          <p:spPr>
            <a:xfrm>
              <a:off x="1590675" y="3727088"/>
              <a:ext cx="2331204" cy="923330"/>
            </a:xfrm>
            <a:prstGeom prst="rect">
              <a:avLst/>
            </a:prstGeom>
          </p:spPr>
          <p:txBody>
            <a:bodyPr wrap="square">
              <a:spAutoFit/>
            </a:bodyPr>
            <a:lstStyle/>
            <a:p>
              <a:pPr>
                <a:defRPr/>
              </a:pPr>
              <a:r>
                <a:rPr lang="en-US" altLang="en-US" b="1" dirty="0">
                  <a:latin typeface="Courier New" charset="0"/>
                </a:rPr>
                <a:t>DIV </a:t>
              </a:r>
              <a:r>
                <a:rPr lang="en-US" altLang="en-US" b="1" i="1" dirty="0" err="1">
                  <a:latin typeface="Courier New" charset="0"/>
                </a:rPr>
                <a:t>reg</a:t>
              </a:r>
              <a:r>
                <a:rPr lang="en-US" altLang="en-US" b="1" i="1" dirty="0">
                  <a:latin typeface="Courier New" charset="0"/>
                </a:rPr>
                <a:t>/mem8</a:t>
              </a:r>
            </a:p>
            <a:p>
              <a:pPr>
                <a:defRPr/>
              </a:pPr>
              <a:r>
                <a:rPr lang="en-US" altLang="en-US" b="1" dirty="0">
                  <a:latin typeface="Courier New" charset="0"/>
                </a:rPr>
                <a:t>DIV </a:t>
              </a:r>
              <a:r>
                <a:rPr lang="en-US" altLang="en-US" b="1" i="1" dirty="0" err="1">
                  <a:latin typeface="Courier New" charset="0"/>
                </a:rPr>
                <a:t>reg</a:t>
              </a:r>
              <a:r>
                <a:rPr lang="en-US" altLang="en-US" b="1" i="1" dirty="0">
                  <a:latin typeface="Courier New" charset="0"/>
                </a:rPr>
                <a:t>/mem16</a:t>
              </a:r>
            </a:p>
            <a:p>
              <a:pPr>
                <a:defRPr/>
              </a:pPr>
              <a:r>
                <a:rPr lang="en-US" altLang="en-US" b="1" dirty="0">
                  <a:latin typeface="Courier New" charset="0"/>
                </a:rPr>
                <a:t>DIV </a:t>
              </a:r>
              <a:r>
                <a:rPr lang="en-US" altLang="en-US" b="1" i="1" dirty="0" err="1">
                  <a:latin typeface="Courier New" charset="0"/>
                </a:rPr>
                <a:t>reg</a:t>
              </a:r>
              <a:r>
                <a:rPr lang="en-US" altLang="en-US" b="1" i="1" dirty="0">
                  <a:latin typeface="Courier New" charset="0"/>
                </a:rPr>
                <a:t>/mem32</a:t>
              </a:r>
            </a:p>
          </p:txBody>
        </p:sp>
      </p:grpSp>
      <p:pic>
        <p:nvPicPr>
          <p:cNvPr id="16" name="Picture 15"/>
          <p:cNvPicPr>
            <a:picLocks noChangeAspect="1"/>
          </p:cNvPicPr>
          <p:nvPr/>
        </p:nvPicPr>
        <p:blipFill>
          <a:blip r:embed="rId3"/>
          <a:stretch>
            <a:fillRect/>
          </a:stretch>
        </p:blipFill>
        <p:spPr>
          <a:xfrm>
            <a:off x="2514614" y="2471741"/>
            <a:ext cx="2864523" cy="1597576"/>
          </a:xfrm>
          <a:prstGeom prst="rect">
            <a:avLst/>
          </a:prstGeom>
        </p:spPr>
      </p:pic>
    </p:spTree>
    <p:extLst>
      <p:ext uri="{BB962C8B-B14F-4D97-AF65-F5344CB8AC3E}">
        <p14:creationId xmlns:p14="http://schemas.microsoft.com/office/powerpoint/2010/main" val="15749245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E277A43E-9FEB-E24F-940C-F6B718A5B625}" type="slidenum">
              <a:rPr lang="en-US" altLang="en-US" sz="1600">
                <a:latin typeface="Times New Roman" charset="0"/>
              </a:rPr>
              <a:pPr eaLnBrk="1" hangingPunct="1">
                <a:spcBef>
                  <a:spcPct val="0"/>
                </a:spcBef>
                <a:buClrTx/>
                <a:buFontTx/>
                <a:buNone/>
                <a:defRPr/>
              </a:pPr>
              <a:t>68</a:t>
            </a:fld>
            <a:endParaRPr lang="en-US" altLang="en-US" sz="1600">
              <a:latin typeface="Times New Roman" charset="0"/>
            </a:endParaRPr>
          </a:p>
        </p:txBody>
      </p:sp>
      <p:sp>
        <p:nvSpPr>
          <p:cNvPr id="119810" name="Rectangle 2"/>
          <p:cNvSpPr>
            <a:spLocks noGrp="1" noChangeArrowheads="1"/>
          </p:cNvSpPr>
          <p:nvPr>
            <p:ph type="title"/>
          </p:nvPr>
        </p:nvSpPr>
        <p:spPr/>
        <p:txBody>
          <a:bodyPr>
            <a:normAutofit/>
          </a:bodyPr>
          <a:lstStyle/>
          <a:p>
            <a:pPr eaLnBrk="1" hangingPunct="1">
              <a:defRPr/>
            </a:pPr>
            <a:r>
              <a:rPr lang="en-US" altLang="en-US" sz="4000" b="1" dirty="0">
                <a:solidFill>
                  <a:schemeClr val="tx1"/>
                </a:solidFill>
              </a:rPr>
              <a:t>DIV</a:t>
            </a:r>
            <a:r>
              <a:rPr lang="en-US" altLang="en-US" sz="4000" b="1" dirty="0">
                <a:solidFill>
                  <a:schemeClr val="accent3"/>
                </a:solidFill>
              </a:rPr>
              <a:t>:</a:t>
            </a:r>
            <a:r>
              <a:rPr lang="en-US" altLang="en-US" sz="4000" dirty="0">
                <a:solidFill>
                  <a:schemeClr val="accent3"/>
                </a:solidFill>
              </a:rPr>
              <a:t> </a:t>
            </a:r>
            <a:r>
              <a:rPr lang="en-US" altLang="en-US" sz="4000" b="1" dirty="0">
                <a:solidFill>
                  <a:schemeClr val="accent3"/>
                </a:solidFill>
              </a:rPr>
              <a:t>Example1</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226" y="3404477"/>
            <a:ext cx="5176131" cy="1587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Rectangle 1"/>
          <p:cNvSpPr/>
          <p:nvPr/>
        </p:nvSpPr>
        <p:spPr>
          <a:xfrm>
            <a:off x="1251918" y="1878421"/>
            <a:ext cx="7392020" cy="1015663"/>
          </a:xfrm>
          <a:prstGeom prst="rect">
            <a:avLst/>
          </a:prstGeom>
        </p:spPr>
        <p:txBody>
          <a:bodyPr wrap="square">
            <a:spAutoFit/>
          </a:bodyPr>
          <a:lstStyle/>
          <a:p>
            <a:pPr marL="285750" indent="-285750">
              <a:buFont typeface="Arial" charset="0"/>
              <a:buChar char="•"/>
            </a:pPr>
            <a:r>
              <a:rPr lang="en-US" dirty="0">
                <a:solidFill>
                  <a:srgbClr val="2F2A2B"/>
                </a:solidFill>
              </a:rPr>
              <a:t>The following instructions perform </a:t>
            </a:r>
            <a:r>
              <a:rPr lang="en-US" dirty="0">
                <a:solidFill>
                  <a:schemeClr val="accent3"/>
                </a:solidFill>
              </a:rPr>
              <a:t>8-bit </a:t>
            </a:r>
            <a:r>
              <a:rPr lang="en-US" u="sng" dirty="0">
                <a:solidFill>
                  <a:schemeClr val="accent3"/>
                </a:solidFill>
              </a:rPr>
              <a:t>unsigned</a:t>
            </a:r>
            <a:r>
              <a:rPr lang="en-US" dirty="0">
                <a:solidFill>
                  <a:schemeClr val="accent3"/>
                </a:solidFill>
              </a:rPr>
              <a:t> division </a:t>
            </a:r>
            <a:r>
              <a:rPr lang="en-US" dirty="0">
                <a:solidFill>
                  <a:srgbClr val="2F2A2B"/>
                </a:solidFill>
              </a:rPr>
              <a:t>(</a:t>
            </a:r>
            <a:r>
              <a:rPr lang="en-US" sz="2400" dirty="0">
                <a:solidFill>
                  <a:srgbClr val="C00000"/>
                </a:solidFill>
              </a:rPr>
              <a:t>83h/2</a:t>
            </a:r>
            <a:r>
              <a:rPr lang="en-US" dirty="0">
                <a:solidFill>
                  <a:srgbClr val="2F2A2B"/>
                </a:solidFill>
              </a:rPr>
              <a:t>), </a:t>
            </a:r>
          </a:p>
          <a:p>
            <a:pPr marL="742950" lvl="1" indent="-285750">
              <a:buFont typeface="Courier New" charset="0"/>
              <a:buChar char="o"/>
            </a:pPr>
            <a:r>
              <a:rPr lang="en-US" dirty="0">
                <a:solidFill>
                  <a:srgbClr val="2F2A2B"/>
                </a:solidFill>
              </a:rPr>
              <a:t>producing a </a:t>
            </a:r>
            <a:r>
              <a:rPr lang="en-US" b="1" dirty="0">
                <a:solidFill>
                  <a:srgbClr val="00B050"/>
                </a:solidFill>
              </a:rPr>
              <a:t>quotient</a:t>
            </a:r>
            <a:r>
              <a:rPr lang="en-US" dirty="0">
                <a:solidFill>
                  <a:srgbClr val="00B050"/>
                </a:solidFill>
              </a:rPr>
              <a:t> </a:t>
            </a:r>
            <a:r>
              <a:rPr lang="en-US" dirty="0">
                <a:solidFill>
                  <a:srgbClr val="2F2A2B"/>
                </a:solidFill>
              </a:rPr>
              <a:t>of </a:t>
            </a:r>
            <a:r>
              <a:rPr lang="en-US" b="1" dirty="0">
                <a:solidFill>
                  <a:srgbClr val="2F2A2B"/>
                </a:solidFill>
              </a:rPr>
              <a:t>41h </a:t>
            </a:r>
          </a:p>
          <a:p>
            <a:pPr marL="742950" lvl="1" indent="-285750">
              <a:buFont typeface="Courier New" charset="0"/>
              <a:buChar char="o"/>
            </a:pPr>
            <a:r>
              <a:rPr lang="en-US" dirty="0">
                <a:solidFill>
                  <a:srgbClr val="2F2A2B"/>
                </a:solidFill>
              </a:rPr>
              <a:t>and a </a:t>
            </a:r>
            <a:r>
              <a:rPr lang="en-US" b="1" dirty="0">
                <a:solidFill>
                  <a:srgbClr val="00B050"/>
                </a:solidFill>
              </a:rPr>
              <a:t>remainder</a:t>
            </a:r>
            <a:r>
              <a:rPr lang="en-US" dirty="0">
                <a:solidFill>
                  <a:srgbClr val="00B050"/>
                </a:solidFill>
              </a:rPr>
              <a:t> </a:t>
            </a:r>
            <a:r>
              <a:rPr lang="en-US" dirty="0">
                <a:solidFill>
                  <a:srgbClr val="2F2A2B"/>
                </a:solidFill>
              </a:rPr>
              <a:t>of </a:t>
            </a:r>
            <a:r>
              <a:rPr lang="en-US" b="1" dirty="0">
                <a:solidFill>
                  <a:srgbClr val="2F2A2B"/>
                </a:solidFill>
              </a:rPr>
              <a:t>1</a:t>
            </a:r>
          </a:p>
        </p:txBody>
      </p:sp>
      <p:sp>
        <p:nvSpPr>
          <p:cNvPr id="3" name="Rectangle 2"/>
          <p:cNvSpPr/>
          <p:nvPr/>
        </p:nvSpPr>
        <p:spPr>
          <a:xfrm>
            <a:off x="2044689" y="3204812"/>
            <a:ext cx="4070361"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err="1">
                <a:solidFill>
                  <a:srgbClr val="2F2A2B"/>
                </a:solidFill>
              </a:rPr>
              <a:t>mov</a:t>
            </a:r>
            <a:r>
              <a:rPr lang="en-US" dirty="0">
                <a:solidFill>
                  <a:srgbClr val="2F2A2B"/>
                </a:solidFill>
              </a:rPr>
              <a:t> ax,</a:t>
            </a:r>
            <a:r>
              <a:rPr lang="en-US" dirty="0">
                <a:solidFill>
                  <a:srgbClr val="C00000"/>
                </a:solidFill>
              </a:rPr>
              <a:t>0083h</a:t>
            </a:r>
            <a:r>
              <a:rPr lang="en-US" dirty="0">
                <a:solidFill>
                  <a:srgbClr val="2F2A2B"/>
                </a:solidFill>
              </a:rPr>
              <a:t>            ; dividend</a:t>
            </a:r>
          </a:p>
          <a:p>
            <a:r>
              <a:rPr lang="en-US" dirty="0" err="1">
                <a:solidFill>
                  <a:srgbClr val="2F2A2B"/>
                </a:solidFill>
              </a:rPr>
              <a:t>mov</a:t>
            </a:r>
            <a:r>
              <a:rPr lang="en-US" dirty="0">
                <a:solidFill>
                  <a:srgbClr val="2F2A2B"/>
                </a:solidFill>
              </a:rPr>
              <a:t> bl,</a:t>
            </a:r>
            <a:r>
              <a:rPr lang="en-US" dirty="0">
                <a:solidFill>
                  <a:srgbClr val="C00000"/>
                </a:solidFill>
              </a:rPr>
              <a:t>2</a:t>
            </a:r>
            <a:r>
              <a:rPr lang="en-US" dirty="0">
                <a:solidFill>
                  <a:srgbClr val="2F2A2B"/>
                </a:solidFill>
              </a:rPr>
              <a:t>                      ; divisor</a:t>
            </a:r>
          </a:p>
          <a:p>
            <a:r>
              <a:rPr lang="en-US" dirty="0">
                <a:solidFill>
                  <a:srgbClr val="2F2A2B"/>
                </a:solidFill>
              </a:rPr>
              <a:t>div </a:t>
            </a:r>
            <a:r>
              <a:rPr lang="en-US" dirty="0" err="1">
                <a:solidFill>
                  <a:srgbClr val="2F2A2B"/>
                </a:solidFill>
              </a:rPr>
              <a:t>bl</a:t>
            </a:r>
            <a:r>
              <a:rPr lang="en-US" dirty="0">
                <a:solidFill>
                  <a:srgbClr val="2F2A2B"/>
                </a:solidFill>
              </a:rPr>
              <a:t>                           ; </a:t>
            </a:r>
            <a:r>
              <a:rPr lang="en-US" dirty="0">
                <a:solidFill>
                  <a:srgbClr val="00B050"/>
                </a:solidFill>
              </a:rPr>
              <a:t>AL</a:t>
            </a:r>
            <a:r>
              <a:rPr lang="en-US" dirty="0">
                <a:solidFill>
                  <a:srgbClr val="2F2A2B"/>
                </a:solidFill>
              </a:rPr>
              <a:t> = 41h, </a:t>
            </a:r>
            <a:r>
              <a:rPr lang="en-US" dirty="0">
                <a:solidFill>
                  <a:schemeClr val="accent3"/>
                </a:solidFill>
              </a:rPr>
              <a:t>AH</a:t>
            </a:r>
            <a:r>
              <a:rPr lang="en-US" dirty="0">
                <a:solidFill>
                  <a:srgbClr val="2F2A2B"/>
                </a:solidFill>
              </a:rPr>
              <a:t> = 01h</a:t>
            </a:r>
          </a:p>
        </p:txBody>
      </p:sp>
      <p:pic>
        <p:nvPicPr>
          <p:cNvPr id="4" name="Picture 3"/>
          <p:cNvPicPr>
            <a:picLocks noChangeAspect="1"/>
          </p:cNvPicPr>
          <p:nvPr/>
        </p:nvPicPr>
        <p:blipFill>
          <a:blip r:embed="rId3"/>
          <a:stretch>
            <a:fillRect/>
          </a:stretch>
        </p:blipFill>
        <p:spPr>
          <a:xfrm>
            <a:off x="2044689" y="4666823"/>
            <a:ext cx="3933116" cy="1125278"/>
          </a:xfrm>
          <a:prstGeom prst="rect">
            <a:avLst/>
          </a:prstGeom>
        </p:spPr>
      </p:pic>
    </p:spTree>
    <p:extLst>
      <p:ext uri="{BB962C8B-B14F-4D97-AF65-F5344CB8AC3E}">
        <p14:creationId xmlns:p14="http://schemas.microsoft.com/office/powerpoint/2010/main" val="1136737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E277A43E-9FEB-E24F-940C-F6B718A5B625}" type="slidenum">
              <a:rPr lang="en-US" altLang="en-US" sz="1600">
                <a:latin typeface="Times New Roman" charset="0"/>
              </a:rPr>
              <a:pPr eaLnBrk="1" hangingPunct="1">
                <a:spcBef>
                  <a:spcPct val="0"/>
                </a:spcBef>
                <a:buClrTx/>
                <a:buFontTx/>
                <a:buNone/>
                <a:defRPr/>
              </a:pPr>
              <a:t>69</a:t>
            </a:fld>
            <a:endParaRPr lang="en-US" altLang="en-US" sz="1600">
              <a:latin typeface="Times New Roman" charset="0"/>
            </a:endParaRPr>
          </a:p>
        </p:txBody>
      </p:sp>
      <p:sp>
        <p:nvSpPr>
          <p:cNvPr id="119810" name="Rectangle 2"/>
          <p:cNvSpPr>
            <a:spLocks noGrp="1" noChangeArrowheads="1"/>
          </p:cNvSpPr>
          <p:nvPr>
            <p:ph type="title"/>
          </p:nvPr>
        </p:nvSpPr>
        <p:spPr/>
        <p:txBody>
          <a:bodyPr>
            <a:normAutofit/>
          </a:bodyPr>
          <a:lstStyle/>
          <a:p>
            <a:pPr eaLnBrk="1" hangingPunct="1">
              <a:defRPr/>
            </a:pPr>
            <a:r>
              <a:rPr lang="en-US" altLang="en-US" sz="4000" b="1" dirty="0">
                <a:solidFill>
                  <a:schemeClr val="tx1"/>
                </a:solidFill>
              </a:rPr>
              <a:t>DIV</a:t>
            </a:r>
            <a:r>
              <a:rPr lang="en-US" altLang="en-US" sz="4000" b="1" dirty="0">
                <a:solidFill>
                  <a:schemeClr val="accent3"/>
                </a:solidFill>
              </a:rPr>
              <a:t>:</a:t>
            </a:r>
            <a:r>
              <a:rPr lang="en-US" altLang="en-US" sz="4000" dirty="0">
                <a:solidFill>
                  <a:schemeClr val="accent3"/>
                </a:solidFill>
              </a:rPr>
              <a:t> </a:t>
            </a:r>
            <a:r>
              <a:rPr lang="en-US" altLang="en-US" sz="4000" b="1" dirty="0">
                <a:solidFill>
                  <a:schemeClr val="accent3"/>
                </a:solidFill>
              </a:rPr>
              <a:t>Example2</a:t>
            </a:r>
          </a:p>
        </p:txBody>
      </p:sp>
      <p:sp>
        <p:nvSpPr>
          <p:cNvPr id="47109" name="Rectangle 7"/>
          <p:cNvSpPr>
            <a:spLocks noChangeArrowheads="1"/>
          </p:cNvSpPr>
          <p:nvPr/>
        </p:nvSpPr>
        <p:spPr bwMode="auto">
          <a:xfrm>
            <a:off x="1193789" y="1906145"/>
            <a:ext cx="7315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buFont typeface="Arial" charset="0"/>
              <a:buChar char="•"/>
              <a:defRPr/>
            </a:pPr>
            <a:r>
              <a:rPr lang="en-US" altLang="en-US" sz="2000" dirty="0">
                <a:latin typeface="+mn-lt"/>
              </a:rPr>
              <a:t>Divide </a:t>
            </a:r>
            <a:r>
              <a:rPr lang="en-US" altLang="en-US" sz="2000" dirty="0">
                <a:solidFill>
                  <a:srgbClr val="C00000"/>
                </a:solidFill>
                <a:latin typeface="+mn-lt"/>
              </a:rPr>
              <a:t>8003h</a:t>
            </a:r>
            <a:r>
              <a:rPr lang="en-US" altLang="en-US" sz="2000" dirty="0">
                <a:latin typeface="+mn-lt"/>
              </a:rPr>
              <a:t> by </a:t>
            </a:r>
            <a:r>
              <a:rPr lang="en-US" altLang="en-US" sz="2000" dirty="0">
                <a:solidFill>
                  <a:srgbClr val="C00000"/>
                </a:solidFill>
                <a:latin typeface="+mn-lt"/>
              </a:rPr>
              <a:t>100h</a:t>
            </a:r>
            <a:r>
              <a:rPr lang="en-US" altLang="en-US" sz="2000" dirty="0">
                <a:latin typeface="+mn-lt"/>
              </a:rPr>
              <a:t>, </a:t>
            </a:r>
            <a:r>
              <a:rPr lang="en-US" altLang="en-US" sz="2000" b="1" dirty="0">
                <a:solidFill>
                  <a:schemeClr val="accent3"/>
                </a:solidFill>
                <a:latin typeface="+mn-lt"/>
              </a:rPr>
              <a:t>using </a:t>
            </a:r>
            <a:r>
              <a:rPr lang="en-US" altLang="en-US" sz="2000" b="1" u="sng" dirty="0">
                <a:solidFill>
                  <a:schemeClr val="accent3"/>
                </a:solidFill>
                <a:latin typeface="+mn-lt"/>
              </a:rPr>
              <a:t>16-bit</a:t>
            </a:r>
            <a:r>
              <a:rPr lang="en-US" altLang="en-US" sz="2000" b="1" dirty="0">
                <a:solidFill>
                  <a:schemeClr val="accent3"/>
                </a:solidFill>
                <a:latin typeface="+mn-lt"/>
              </a:rPr>
              <a:t> operands</a:t>
            </a:r>
            <a:r>
              <a:rPr lang="en-US" altLang="en-US" sz="2000" dirty="0">
                <a:latin typeface="+mn-lt"/>
              </a:rPr>
              <a:t>:</a:t>
            </a:r>
          </a:p>
        </p:txBody>
      </p:sp>
      <p:sp>
        <p:nvSpPr>
          <p:cNvPr id="47110" name="Text Box 8"/>
          <p:cNvSpPr txBox="1">
            <a:spLocks noChangeArrowheads="1"/>
          </p:cNvSpPr>
          <p:nvPr/>
        </p:nvSpPr>
        <p:spPr bwMode="auto">
          <a:xfrm>
            <a:off x="1438253" y="2455316"/>
            <a:ext cx="5858606"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3205163"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3205163"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3205163"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3205163"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3205163"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3205163"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3205163"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3205163"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3205163"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1800" dirty="0" err="1">
                <a:latin typeface="Courier New" charset="0"/>
              </a:rPr>
              <a:t>mov</a:t>
            </a:r>
            <a:r>
              <a:rPr lang="en-US" altLang="en-US" sz="1800" dirty="0">
                <a:latin typeface="Courier New" charset="0"/>
              </a:rPr>
              <a:t> dx,0         ; </a:t>
            </a:r>
            <a:r>
              <a:rPr lang="en-US" altLang="en-US" sz="1800" b="1" dirty="0">
                <a:solidFill>
                  <a:srgbClr val="C00000"/>
                </a:solidFill>
                <a:latin typeface="Courier New" charset="0"/>
              </a:rPr>
              <a:t>clear</a:t>
            </a:r>
            <a:r>
              <a:rPr lang="en-US" altLang="en-US" sz="1800" dirty="0">
                <a:latin typeface="Courier New" charset="0"/>
              </a:rPr>
              <a:t> dividend, high</a:t>
            </a:r>
          </a:p>
          <a:p>
            <a:pPr eaLnBrk="1" hangingPunct="1">
              <a:lnSpc>
                <a:spcPct val="50000"/>
              </a:lnSpc>
              <a:spcBef>
                <a:spcPct val="50000"/>
              </a:spcBef>
              <a:buClrTx/>
              <a:buFontTx/>
              <a:buNone/>
              <a:defRPr/>
            </a:pPr>
            <a:r>
              <a:rPr lang="en-US" altLang="en-US" sz="1800" dirty="0" err="1">
                <a:latin typeface="Courier New" charset="0"/>
              </a:rPr>
              <a:t>mov</a:t>
            </a:r>
            <a:r>
              <a:rPr lang="en-US" altLang="en-US" sz="1800" dirty="0">
                <a:latin typeface="Courier New" charset="0"/>
              </a:rPr>
              <a:t> ax,8003h     ; dividend, low</a:t>
            </a:r>
          </a:p>
          <a:p>
            <a:pPr eaLnBrk="1" hangingPunct="1">
              <a:lnSpc>
                <a:spcPct val="50000"/>
              </a:lnSpc>
              <a:spcBef>
                <a:spcPct val="50000"/>
              </a:spcBef>
              <a:buClrTx/>
              <a:buFontTx/>
              <a:buNone/>
              <a:defRPr/>
            </a:pPr>
            <a:r>
              <a:rPr lang="en-US" altLang="en-US" sz="1800" dirty="0" err="1">
                <a:latin typeface="Courier New" charset="0"/>
              </a:rPr>
              <a:t>mov</a:t>
            </a:r>
            <a:r>
              <a:rPr lang="en-US" altLang="en-US" sz="1800" dirty="0">
                <a:latin typeface="Courier New" charset="0"/>
              </a:rPr>
              <a:t> cx,100h      ; divisor</a:t>
            </a:r>
          </a:p>
          <a:p>
            <a:pPr eaLnBrk="1" hangingPunct="1">
              <a:lnSpc>
                <a:spcPct val="50000"/>
              </a:lnSpc>
              <a:spcBef>
                <a:spcPct val="50000"/>
              </a:spcBef>
              <a:buClrTx/>
              <a:buFontTx/>
              <a:buNone/>
              <a:defRPr/>
            </a:pPr>
            <a:r>
              <a:rPr lang="en-US" altLang="en-US" sz="1800" dirty="0">
                <a:solidFill>
                  <a:schemeClr val="accent3"/>
                </a:solidFill>
                <a:latin typeface="Courier New" charset="0"/>
              </a:rPr>
              <a:t>div</a:t>
            </a:r>
            <a:r>
              <a:rPr lang="en-US" altLang="en-US" sz="1800" dirty="0">
                <a:latin typeface="Courier New" charset="0"/>
              </a:rPr>
              <a:t> cx           ; AX = 0080h, DX = 3</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1750" y="4124842"/>
            <a:ext cx="5514987" cy="169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 name="Picture 4"/>
          <p:cNvPicPr>
            <a:picLocks noChangeAspect="1"/>
          </p:cNvPicPr>
          <p:nvPr/>
        </p:nvPicPr>
        <p:blipFill>
          <a:blip r:embed="rId3"/>
          <a:stretch>
            <a:fillRect/>
          </a:stretch>
        </p:blipFill>
        <p:spPr>
          <a:xfrm>
            <a:off x="7231759" y="2496292"/>
            <a:ext cx="4939592" cy="1289647"/>
          </a:xfrm>
          <a:prstGeom prst="rect">
            <a:avLst/>
          </a:prstGeom>
        </p:spPr>
      </p:pic>
    </p:spTree>
    <p:extLst>
      <p:ext uri="{BB962C8B-B14F-4D97-AF65-F5344CB8AC3E}">
        <p14:creationId xmlns:p14="http://schemas.microsoft.com/office/powerpoint/2010/main" val="3414698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E277A43E-9FEB-E24F-940C-F6B718A5B625}" type="slidenum">
              <a:rPr lang="en-US" altLang="en-US" sz="1600">
                <a:latin typeface="Times New Roman" charset="0"/>
              </a:rPr>
              <a:pPr eaLnBrk="1" hangingPunct="1">
                <a:spcBef>
                  <a:spcPct val="0"/>
                </a:spcBef>
                <a:buClrTx/>
                <a:buFontTx/>
                <a:buNone/>
                <a:defRPr/>
              </a:pPr>
              <a:t>70</a:t>
            </a:fld>
            <a:endParaRPr lang="en-US" altLang="en-US" sz="1600">
              <a:latin typeface="Times New Roman" charset="0"/>
            </a:endParaRPr>
          </a:p>
        </p:txBody>
      </p:sp>
      <p:sp>
        <p:nvSpPr>
          <p:cNvPr id="119810" name="Rectangle 2"/>
          <p:cNvSpPr>
            <a:spLocks noGrp="1" noChangeArrowheads="1"/>
          </p:cNvSpPr>
          <p:nvPr>
            <p:ph type="title"/>
          </p:nvPr>
        </p:nvSpPr>
        <p:spPr/>
        <p:txBody>
          <a:bodyPr>
            <a:normAutofit/>
          </a:bodyPr>
          <a:lstStyle/>
          <a:p>
            <a:pPr eaLnBrk="1" hangingPunct="1">
              <a:defRPr/>
            </a:pPr>
            <a:r>
              <a:rPr lang="en-US" altLang="en-US" sz="4000" b="1" dirty="0">
                <a:solidFill>
                  <a:schemeClr val="tx1"/>
                </a:solidFill>
              </a:rPr>
              <a:t>DIV</a:t>
            </a:r>
            <a:r>
              <a:rPr lang="en-US" altLang="en-US" sz="4000" b="1" dirty="0">
                <a:solidFill>
                  <a:schemeClr val="accent3"/>
                </a:solidFill>
              </a:rPr>
              <a:t>:</a:t>
            </a:r>
            <a:r>
              <a:rPr lang="en-US" altLang="en-US" sz="4000" dirty="0">
                <a:solidFill>
                  <a:schemeClr val="accent3"/>
                </a:solidFill>
              </a:rPr>
              <a:t> </a:t>
            </a:r>
            <a:r>
              <a:rPr lang="en-US" altLang="en-US" sz="4000" b="1" dirty="0">
                <a:solidFill>
                  <a:schemeClr val="accent3"/>
                </a:solidFill>
              </a:rPr>
              <a:t>Example3</a:t>
            </a:r>
          </a:p>
        </p:txBody>
      </p:sp>
      <p:grpSp>
        <p:nvGrpSpPr>
          <p:cNvPr id="119819" name="Group 11"/>
          <p:cNvGrpSpPr>
            <a:grpSpLocks/>
          </p:cNvGrpSpPr>
          <p:nvPr/>
        </p:nvGrpSpPr>
        <p:grpSpPr bwMode="auto">
          <a:xfrm>
            <a:off x="1312955" y="1864110"/>
            <a:ext cx="7006466" cy="2370138"/>
            <a:chOff x="598" y="2177"/>
            <a:chExt cx="4911" cy="1493"/>
          </a:xfrm>
        </p:grpSpPr>
        <p:sp>
          <p:nvSpPr>
            <p:cNvPr id="47112" name="Rectangle 9"/>
            <p:cNvSpPr>
              <a:spLocks noChangeArrowheads="1"/>
            </p:cNvSpPr>
            <p:nvPr/>
          </p:nvSpPr>
          <p:spPr bwMode="auto">
            <a:xfrm>
              <a:off x="598" y="2177"/>
              <a:ext cx="4608"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buFont typeface="Arial" charset="0"/>
                <a:buChar char="•"/>
                <a:defRPr/>
              </a:pPr>
              <a:r>
                <a:rPr lang="en-US" altLang="en-US" sz="2000" dirty="0">
                  <a:latin typeface="+mn-lt"/>
                </a:rPr>
                <a:t>Same division, </a:t>
              </a:r>
              <a:r>
                <a:rPr lang="en-US" altLang="en-US" sz="2000" b="1" dirty="0">
                  <a:solidFill>
                    <a:schemeClr val="accent3"/>
                  </a:solidFill>
                  <a:latin typeface="+mn-lt"/>
                </a:rPr>
                <a:t>using 32-bit operands</a:t>
              </a:r>
              <a:r>
                <a:rPr lang="en-US" altLang="en-US" sz="2000" dirty="0">
                  <a:latin typeface="+mn-lt"/>
                </a:rPr>
                <a:t>:</a:t>
              </a:r>
            </a:p>
          </p:txBody>
        </p:sp>
        <p:sp>
          <p:nvSpPr>
            <p:cNvPr id="47113" name="Text Box 10"/>
            <p:cNvSpPr txBox="1">
              <a:spLocks noChangeArrowheads="1"/>
            </p:cNvSpPr>
            <p:nvPr/>
          </p:nvSpPr>
          <p:spPr bwMode="auto">
            <a:xfrm>
              <a:off x="997" y="2806"/>
              <a:ext cx="4512" cy="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3205163"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3205163"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3205163"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3205163"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3205163"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3205163"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3205163"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3205163"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3205163"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2000" dirty="0" err="1">
                  <a:latin typeface="+mn-lt"/>
                </a:rPr>
                <a:t>mov</a:t>
              </a:r>
              <a:r>
                <a:rPr lang="en-US" altLang="en-US" sz="2000" dirty="0">
                  <a:latin typeface="+mn-lt"/>
                </a:rPr>
                <a:t> edx,0008h 	; dividend, high</a:t>
              </a:r>
            </a:p>
            <a:p>
              <a:pPr eaLnBrk="1" hangingPunct="1">
                <a:lnSpc>
                  <a:spcPct val="50000"/>
                </a:lnSpc>
                <a:spcBef>
                  <a:spcPct val="50000"/>
                </a:spcBef>
                <a:buClrTx/>
                <a:buFontTx/>
                <a:buNone/>
                <a:defRPr/>
              </a:pPr>
              <a:r>
                <a:rPr lang="en-US" altLang="en-US" sz="2000" dirty="0" err="1">
                  <a:latin typeface="+mn-lt"/>
                </a:rPr>
                <a:t>mov</a:t>
              </a:r>
              <a:r>
                <a:rPr lang="en-US" altLang="en-US" sz="2000" dirty="0">
                  <a:latin typeface="+mn-lt"/>
                </a:rPr>
                <a:t> eax,00300020h	; dividend, low</a:t>
              </a:r>
            </a:p>
            <a:p>
              <a:pPr eaLnBrk="1" hangingPunct="1">
                <a:lnSpc>
                  <a:spcPct val="50000"/>
                </a:lnSpc>
                <a:spcBef>
                  <a:spcPct val="50000"/>
                </a:spcBef>
                <a:buClrTx/>
                <a:buFontTx/>
                <a:buNone/>
                <a:defRPr/>
              </a:pPr>
              <a:r>
                <a:rPr lang="en-US" altLang="en-US" sz="2000" dirty="0" err="1">
                  <a:latin typeface="+mn-lt"/>
                </a:rPr>
                <a:t>mov</a:t>
              </a:r>
              <a:r>
                <a:rPr lang="en-US" altLang="en-US" sz="2000" dirty="0">
                  <a:latin typeface="+mn-lt"/>
                </a:rPr>
                <a:t> ecx,100h	; divisor</a:t>
              </a:r>
            </a:p>
            <a:p>
              <a:pPr eaLnBrk="1" hangingPunct="1">
                <a:lnSpc>
                  <a:spcPct val="50000"/>
                </a:lnSpc>
                <a:spcBef>
                  <a:spcPct val="50000"/>
                </a:spcBef>
                <a:buClrTx/>
                <a:buFontTx/>
                <a:buNone/>
                <a:defRPr/>
              </a:pPr>
              <a:r>
                <a:rPr lang="en-US" altLang="en-US" sz="2000" dirty="0">
                  <a:solidFill>
                    <a:schemeClr val="accent3"/>
                  </a:solidFill>
                  <a:latin typeface="+mn-lt"/>
                </a:rPr>
                <a:t>div</a:t>
              </a:r>
              <a:r>
                <a:rPr lang="en-US" altLang="en-US" sz="2000" dirty="0">
                  <a:latin typeface="+mn-lt"/>
                </a:rPr>
                <a:t> </a:t>
              </a:r>
              <a:r>
                <a:rPr lang="en-US" altLang="en-US" sz="2000" dirty="0" err="1">
                  <a:latin typeface="+mn-lt"/>
                </a:rPr>
                <a:t>ecx</a:t>
              </a:r>
              <a:r>
                <a:rPr lang="en-US" altLang="en-US" sz="2000" dirty="0">
                  <a:latin typeface="+mn-lt"/>
                </a:rPr>
                <a:t>	; EAX =                        , DX =  </a:t>
              </a:r>
            </a:p>
          </p:txBody>
        </p:sp>
      </p:gr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711" y="884703"/>
            <a:ext cx="5476827" cy="1679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 name="Picture 2"/>
          <p:cNvPicPr>
            <a:picLocks noChangeAspect="1"/>
          </p:cNvPicPr>
          <p:nvPr/>
        </p:nvPicPr>
        <p:blipFill>
          <a:blip r:embed="rId3"/>
          <a:stretch>
            <a:fillRect/>
          </a:stretch>
        </p:blipFill>
        <p:spPr>
          <a:xfrm>
            <a:off x="1882204" y="4532726"/>
            <a:ext cx="6165150" cy="1192568"/>
          </a:xfrm>
          <a:prstGeom prst="rect">
            <a:avLst/>
          </a:prstGeom>
        </p:spPr>
      </p:pic>
      <p:sp>
        <p:nvSpPr>
          <p:cNvPr id="2" name="TextBox 1"/>
          <p:cNvSpPr txBox="1"/>
          <p:nvPr/>
        </p:nvSpPr>
        <p:spPr>
          <a:xfrm>
            <a:off x="1757363" y="2396744"/>
            <a:ext cx="1712328" cy="369332"/>
          </a:xfrm>
          <a:prstGeom prst="rect">
            <a:avLst/>
          </a:prstGeom>
          <a:noFill/>
        </p:spPr>
        <p:txBody>
          <a:bodyPr wrap="none" rtlCol="0">
            <a:spAutoFit/>
          </a:bodyPr>
          <a:lstStyle/>
          <a:p>
            <a:r>
              <a:rPr lang="en-US" b="1" dirty="0">
                <a:solidFill>
                  <a:srgbClr val="00B050"/>
                </a:solidFill>
              </a:rPr>
              <a:t>0008</a:t>
            </a:r>
            <a:r>
              <a:rPr lang="en-US" b="1" dirty="0">
                <a:solidFill>
                  <a:srgbClr val="C00000"/>
                </a:solidFill>
              </a:rPr>
              <a:t>00300020h</a:t>
            </a:r>
          </a:p>
        </p:txBody>
      </p:sp>
    </p:spTree>
    <p:extLst>
      <p:ext uri="{BB962C8B-B14F-4D97-AF65-F5344CB8AC3E}">
        <p14:creationId xmlns:p14="http://schemas.microsoft.com/office/powerpoint/2010/main" val="201600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43CC5-CFA6-EC4C-84BC-1DD7E703164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2DA130-72F6-2E4D-A3F3-DD0F088EB1E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4454C9D-5A1E-AB41-BB7D-BE4EC427B0B4}"/>
              </a:ext>
            </a:extLst>
          </p:cNvPr>
          <p:cNvSpPr>
            <a:spLocks noGrp="1"/>
          </p:cNvSpPr>
          <p:nvPr>
            <p:ph type="sldNum" sz="quarter" idx="12"/>
          </p:nvPr>
        </p:nvSpPr>
        <p:spPr/>
        <p:txBody>
          <a:bodyPr/>
          <a:lstStyle/>
          <a:p>
            <a:fld id="{755F7E7C-0370-0947-BF7A-78A4B49FB1FE}" type="slidenum">
              <a:rPr lang="en-US" smtClean="0"/>
              <a:t>8</a:t>
            </a:fld>
            <a:endParaRPr lang="en-US"/>
          </a:p>
        </p:txBody>
      </p:sp>
    </p:spTree>
    <p:extLst>
      <p:ext uri="{BB962C8B-B14F-4D97-AF65-F5344CB8AC3E}">
        <p14:creationId xmlns:p14="http://schemas.microsoft.com/office/powerpoint/2010/main" val="6649634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3"/>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62F95958-BB63-F847-B2CE-809471F4E1C6}" type="slidenum">
              <a:rPr lang="en-US" altLang="en-US" sz="1600">
                <a:latin typeface="Times New Roman" charset="0"/>
              </a:rPr>
              <a:pPr eaLnBrk="1" hangingPunct="1">
                <a:spcBef>
                  <a:spcPct val="0"/>
                </a:spcBef>
                <a:buClrTx/>
                <a:buFontTx/>
                <a:buNone/>
                <a:defRPr/>
              </a:pPr>
              <a:t>71</a:t>
            </a:fld>
            <a:endParaRPr lang="en-US" altLang="en-US" sz="1600">
              <a:latin typeface="Times New Roman" charset="0"/>
            </a:endParaRPr>
          </a:p>
        </p:txBody>
      </p:sp>
      <p:sp>
        <p:nvSpPr>
          <p:cNvPr id="141314" name="Rectangle 2"/>
          <p:cNvSpPr>
            <a:spLocks noGrp="1" noChangeArrowheads="1"/>
          </p:cNvSpPr>
          <p:nvPr>
            <p:ph type="title"/>
          </p:nvPr>
        </p:nvSpPr>
        <p:spPr/>
        <p:txBody>
          <a:bodyPr>
            <a:normAutofit/>
          </a:bodyPr>
          <a:lstStyle/>
          <a:p>
            <a:pPr>
              <a:defRPr/>
            </a:pPr>
            <a:r>
              <a:rPr lang="en-US" altLang="en-US" sz="4000" b="1" dirty="0">
                <a:solidFill>
                  <a:schemeClr val="tx1"/>
                </a:solidFill>
              </a:rPr>
              <a:t>DIV</a:t>
            </a:r>
            <a:r>
              <a:rPr lang="en-US" altLang="en-US" sz="4000" b="1" dirty="0">
                <a:solidFill>
                  <a:schemeClr val="accent3"/>
                </a:solidFill>
              </a:rPr>
              <a:t>:</a:t>
            </a:r>
            <a:r>
              <a:rPr lang="en-US" altLang="en-US" sz="4000" dirty="0">
                <a:solidFill>
                  <a:schemeClr val="accent3"/>
                </a:solidFill>
              </a:rPr>
              <a:t> </a:t>
            </a:r>
            <a:r>
              <a:rPr lang="en-US" altLang="en-US" sz="4000" b="1" dirty="0">
                <a:solidFill>
                  <a:schemeClr val="accent3"/>
                </a:solidFill>
              </a:rPr>
              <a:t>Example4</a:t>
            </a:r>
            <a:endParaRPr lang="en-US" altLang="en-US" sz="4000" dirty="0"/>
          </a:p>
        </p:txBody>
      </p:sp>
      <p:sp>
        <p:nvSpPr>
          <p:cNvPr id="49157" name="Text Box 3"/>
          <p:cNvSpPr txBox="1">
            <a:spLocks noChangeArrowheads="1"/>
          </p:cNvSpPr>
          <p:nvPr/>
        </p:nvSpPr>
        <p:spPr bwMode="auto">
          <a:xfrm>
            <a:off x="2395962" y="2732051"/>
            <a:ext cx="2971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3657600" algn="l"/>
                <a:tab pos="4114800"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3657600" algn="l"/>
                <a:tab pos="4114800"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3657600" algn="l"/>
                <a:tab pos="4114800"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3657600" algn="l"/>
                <a:tab pos="4114800"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3657600" algn="l"/>
                <a:tab pos="4114800"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2000" dirty="0" err="1">
                <a:latin typeface="+mn-lt"/>
              </a:rPr>
              <a:t>mov</a:t>
            </a:r>
            <a:r>
              <a:rPr lang="en-US" altLang="en-US" sz="2000" dirty="0">
                <a:latin typeface="+mn-lt"/>
              </a:rPr>
              <a:t> dx,0087h</a:t>
            </a:r>
          </a:p>
          <a:p>
            <a:pPr eaLnBrk="1" hangingPunct="1">
              <a:lnSpc>
                <a:spcPct val="50000"/>
              </a:lnSpc>
              <a:spcBef>
                <a:spcPct val="50000"/>
              </a:spcBef>
              <a:buClrTx/>
              <a:buFontTx/>
              <a:buNone/>
              <a:defRPr/>
            </a:pPr>
            <a:r>
              <a:rPr lang="en-US" altLang="en-US" sz="2000" dirty="0" err="1">
                <a:latin typeface="+mn-lt"/>
              </a:rPr>
              <a:t>mov</a:t>
            </a:r>
            <a:r>
              <a:rPr lang="en-US" altLang="en-US" sz="2000" dirty="0">
                <a:latin typeface="+mn-lt"/>
              </a:rPr>
              <a:t> ax,6000h</a:t>
            </a:r>
          </a:p>
          <a:p>
            <a:pPr eaLnBrk="1" hangingPunct="1">
              <a:lnSpc>
                <a:spcPct val="50000"/>
              </a:lnSpc>
              <a:spcBef>
                <a:spcPct val="50000"/>
              </a:spcBef>
              <a:buClrTx/>
              <a:buFontTx/>
              <a:buNone/>
              <a:defRPr/>
            </a:pPr>
            <a:r>
              <a:rPr lang="en-US" altLang="en-US" sz="2000" dirty="0" err="1">
                <a:latin typeface="+mn-lt"/>
              </a:rPr>
              <a:t>mov</a:t>
            </a:r>
            <a:r>
              <a:rPr lang="en-US" altLang="en-US" sz="2000" dirty="0">
                <a:latin typeface="+mn-lt"/>
              </a:rPr>
              <a:t> bx,100h</a:t>
            </a:r>
          </a:p>
          <a:p>
            <a:pPr eaLnBrk="1" hangingPunct="1">
              <a:lnSpc>
                <a:spcPct val="50000"/>
              </a:lnSpc>
              <a:spcBef>
                <a:spcPct val="50000"/>
              </a:spcBef>
              <a:buClrTx/>
              <a:buFontTx/>
              <a:buNone/>
              <a:defRPr/>
            </a:pPr>
            <a:r>
              <a:rPr lang="en-US" altLang="en-US" sz="2000" dirty="0">
                <a:solidFill>
                  <a:schemeClr val="accent3"/>
                </a:solidFill>
                <a:latin typeface="+mn-lt"/>
              </a:rPr>
              <a:t>div</a:t>
            </a:r>
            <a:r>
              <a:rPr lang="en-US" altLang="en-US" sz="2000" dirty="0">
                <a:latin typeface="+mn-lt"/>
              </a:rPr>
              <a:t> </a:t>
            </a:r>
            <a:r>
              <a:rPr lang="en-US" altLang="en-US" sz="2000" dirty="0" err="1">
                <a:latin typeface="+mn-lt"/>
              </a:rPr>
              <a:t>bx</a:t>
            </a:r>
            <a:endParaRPr lang="en-US" altLang="en-US" sz="2000" dirty="0">
              <a:latin typeface="+mn-lt"/>
            </a:endParaRPr>
          </a:p>
        </p:txBody>
      </p:sp>
      <p:sp>
        <p:nvSpPr>
          <p:cNvPr id="49158" name="Text Box 4"/>
          <p:cNvSpPr txBox="1">
            <a:spLocks noChangeArrowheads="1"/>
          </p:cNvSpPr>
          <p:nvPr/>
        </p:nvSpPr>
        <p:spPr bwMode="auto">
          <a:xfrm>
            <a:off x="1216873" y="1780224"/>
            <a:ext cx="9941663"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marL="342900" indent="-342900" eaLnBrk="1" hangingPunct="1">
              <a:spcBef>
                <a:spcPct val="50000"/>
              </a:spcBef>
              <a:buClrTx/>
              <a:buFont typeface="Arial" charset="0"/>
              <a:buChar char="•"/>
              <a:defRPr/>
            </a:pPr>
            <a:r>
              <a:rPr lang="en-US" altLang="en-US" sz="2000" dirty="0">
                <a:latin typeface="+mn-lt"/>
              </a:rPr>
              <a:t>What will be the hexadecimal values of </a:t>
            </a:r>
            <a:r>
              <a:rPr lang="en-US" altLang="en-US" sz="2000" dirty="0">
                <a:solidFill>
                  <a:schemeClr val="accent3"/>
                </a:solidFill>
                <a:latin typeface="+mn-lt"/>
              </a:rPr>
              <a:t>DX</a:t>
            </a:r>
            <a:r>
              <a:rPr lang="en-US" altLang="en-US" sz="2000" dirty="0">
                <a:latin typeface="+mn-lt"/>
              </a:rPr>
              <a:t> and </a:t>
            </a:r>
            <a:r>
              <a:rPr lang="en-US" altLang="en-US" sz="2000" dirty="0">
                <a:solidFill>
                  <a:schemeClr val="accent3"/>
                </a:solidFill>
                <a:latin typeface="+mn-lt"/>
              </a:rPr>
              <a:t>AX</a:t>
            </a:r>
            <a:r>
              <a:rPr lang="en-US" altLang="en-US" sz="2000" dirty="0">
                <a:latin typeface="+mn-lt"/>
              </a:rPr>
              <a:t> after the following instructions execute? Or, if divide overflow occurs, you can indicate that as your answer:</a:t>
            </a:r>
          </a:p>
        </p:txBody>
      </p:sp>
      <p:sp>
        <p:nvSpPr>
          <p:cNvPr id="141317" name="Text Box 5"/>
          <p:cNvSpPr txBox="1">
            <a:spLocks noChangeArrowheads="1"/>
          </p:cNvSpPr>
          <p:nvPr/>
        </p:nvSpPr>
        <p:spPr bwMode="auto">
          <a:xfrm>
            <a:off x="1048602" y="4243148"/>
            <a:ext cx="4800600"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algn="ctr" eaLnBrk="1" hangingPunct="1">
              <a:spcBef>
                <a:spcPct val="50000"/>
              </a:spcBef>
              <a:buClrTx/>
              <a:buFontTx/>
              <a:buNone/>
              <a:defRPr/>
            </a:pPr>
            <a:r>
              <a:rPr lang="en-US" altLang="en-US" sz="2100" dirty="0">
                <a:solidFill>
                  <a:schemeClr val="accent3"/>
                </a:solidFill>
                <a:latin typeface="+mn-lt"/>
              </a:rPr>
              <a:t>DX</a:t>
            </a:r>
            <a:r>
              <a:rPr lang="en-US" altLang="en-US" sz="2100" dirty="0">
                <a:solidFill>
                  <a:schemeClr val="tx2"/>
                </a:solidFill>
                <a:latin typeface="+mn-lt"/>
              </a:rPr>
              <a:t> =        , </a:t>
            </a:r>
            <a:r>
              <a:rPr lang="en-US" altLang="en-US" sz="2100" dirty="0">
                <a:solidFill>
                  <a:schemeClr val="accent3"/>
                </a:solidFill>
                <a:latin typeface="+mn-lt"/>
              </a:rPr>
              <a:t>AX</a:t>
            </a:r>
            <a:r>
              <a:rPr lang="en-US" altLang="en-US" sz="2100" dirty="0">
                <a:solidFill>
                  <a:schemeClr val="tx2"/>
                </a:solidFill>
                <a:latin typeface="+mn-lt"/>
              </a:rPr>
              <a:t> =</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2932072"/>
            <a:ext cx="5329238" cy="1634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extBox 1"/>
          <p:cNvSpPr txBox="1"/>
          <p:nvPr/>
        </p:nvSpPr>
        <p:spPr>
          <a:xfrm>
            <a:off x="3881862" y="3789341"/>
            <a:ext cx="2072106" cy="307777"/>
          </a:xfrm>
          <a:prstGeom prst="rect">
            <a:avLst/>
          </a:prstGeom>
          <a:noFill/>
        </p:spPr>
        <p:txBody>
          <a:bodyPr wrap="none" rtlCol="0">
            <a:spAutoFit/>
          </a:bodyPr>
          <a:lstStyle/>
          <a:p>
            <a:r>
              <a:rPr lang="en-US" sz="1400" b="1" dirty="0">
                <a:solidFill>
                  <a:srgbClr val="C00000"/>
                </a:solidFill>
              </a:rPr>
              <a:t>Quotient</a:t>
            </a:r>
            <a:r>
              <a:rPr lang="en-US" sz="1400" dirty="0">
                <a:solidFill>
                  <a:srgbClr val="C00000"/>
                </a:solidFill>
              </a:rPr>
              <a:t> = </a:t>
            </a:r>
            <a:r>
              <a:rPr lang="fr-FR" sz="1400" b="1" dirty="0">
                <a:solidFill>
                  <a:srgbClr val="C00000"/>
                </a:solidFill>
              </a:rPr>
              <a:t>8760, Rem = 0</a:t>
            </a:r>
            <a:endParaRPr lang="en-US" sz="1400" dirty="0">
              <a:solidFill>
                <a:srgbClr val="C00000"/>
              </a:solidFill>
            </a:endParaRPr>
          </a:p>
        </p:txBody>
      </p:sp>
      <p:sp>
        <p:nvSpPr>
          <p:cNvPr id="3" name="Rectangle 2"/>
          <p:cNvSpPr/>
          <p:nvPr/>
        </p:nvSpPr>
        <p:spPr>
          <a:xfrm>
            <a:off x="2395962" y="4982646"/>
            <a:ext cx="2408032" cy="461665"/>
          </a:xfrm>
          <a:prstGeom prst="rect">
            <a:avLst/>
          </a:prstGeom>
        </p:spPr>
        <p:txBody>
          <a:bodyPr wrap="none">
            <a:spAutoFit/>
          </a:bodyPr>
          <a:lstStyle/>
          <a:p>
            <a:r>
              <a:rPr lang="en-US" altLang="en-US" sz="2400">
                <a:solidFill>
                  <a:srgbClr val="C00000"/>
                </a:solidFill>
              </a:rPr>
              <a:t>Use Visual Studio </a:t>
            </a:r>
            <a:endParaRPr lang="en-US" sz="2400">
              <a:solidFill>
                <a:srgbClr val="C00000"/>
              </a:solidFill>
            </a:endParaRPr>
          </a:p>
        </p:txBody>
      </p:sp>
      <p:sp>
        <p:nvSpPr>
          <p:cNvPr id="4" name="TextBox 3"/>
          <p:cNvSpPr txBox="1"/>
          <p:nvPr/>
        </p:nvSpPr>
        <p:spPr>
          <a:xfrm>
            <a:off x="877515" y="3010419"/>
            <a:ext cx="1244251" cy="369332"/>
          </a:xfrm>
          <a:prstGeom prst="rect">
            <a:avLst/>
          </a:prstGeom>
          <a:noFill/>
        </p:spPr>
        <p:txBody>
          <a:bodyPr wrap="none" rtlCol="0">
            <a:spAutoFit/>
          </a:bodyPr>
          <a:lstStyle/>
          <a:p>
            <a:r>
              <a:rPr lang="en-US" b="1" dirty="0">
                <a:solidFill>
                  <a:srgbClr val="00B050"/>
                </a:solidFill>
              </a:rPr>
              <a:t>0087</a:t>
            </a:r>
            <a:r>
              <a:rPr lang="en-US" b="1" dirty="0">
                <a:solidFill>
                  <a:srgbClr val="C00000"/>
                </a:solidFill>
              </a:rPr>
              <a:t>6000h</a:t>
            </a:r>
          </a:p>
        </p:txBody>
      </p:sp>
    </p:spTree>
    <p:extLst>
      <p:ext uri="{BB962C8B-B14F-4D97-AF65-F5344CB8AC3E}">
        <p14:creationId xmlns:p14="http://schemas.microsoft.com/office/powerpoint/2010/main" val="5601929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3"/>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B37EA49C-F5F4-F84A-AC46-57290A413FE6}" type="slidenum">
              <a:rPr lang="en-US" altLang="en-US" sz="1600">
                <a:latin typeface="Times New Roman" charset="0"/>
              </a:rPr>
              <a:pPr eaLnBrk="1" hangingPunct="1">
                <a:spcBef>
                  <a:spcPct val="0"/>
                </a:spcBef>
                <a:buClrTx/>
                <a:buFontTx/>
                <a:buNone/>
                <a:defRPr/>
              </a:pPr>
              <a:t>72</a:t>
            </a:fld>
            <a:endParaRPr lang="en-US" altLang="en-US" sz="1600">
              <a:latin typeface="Times New Roman" charset="0"/>
            </a:endParaRPr>
          </a:p>
        </p:txBody>
      </p:sp>
      <p:sp>
        <p:nvSpPr>
          <p:cNvPr id="142338" name="Rectangle 2"/>
          <p:cNvSpPr>
            <a:spLocks noGrp="1" noChangeArrowheads="1"/>
          </p:cNvSpPr>
          <p:nvPr>
            <p:ph type="title"/>
          </p:nvPr>
        </p:nvSpPr>
        <p:spPr/>
        <p:txBody>
          <a:bodyPr>
            <a:normAutofit/>
          </a:bodyPr>
          <a:lstStyle/>
          <a:p>
            <a:pPr>
              <a:defRPr/>
            </a:pPr>
            <a:r>
              <a:rPr lang="en-US" altLang="en-US" sz="4000" b="1" dirty="0">
                <a:solidFill>
                  <a:schemeClr val="tx1"/>
                </a:solidFill>
              </a:rPr>
              <a:t>DIV</a:t>
            </a:r>
            <a:r>
              <a:rPr lang="en-US" altLang="en-US" sz="4000" b="1" dirty="0">
                <a:solidFill>
                  <a:schemeClr val="accent3"/>
                </a:solidFill>
              </a:rPr>
              <a:t>:</a:t>
            </a:r>
            <a:r>
              <a:rPr lang="en-US" altLang="en-US" sz="4000" dirty="0">
                <a:solidFill>
                  <a:schemeClr val="accent3"/>
                </a:solidFill>
              </a:rPr>
              <a:t> </a:t>
            </a:r>
            <a:r>
              <a:rPr lang="en-US" altLang="en-US" sz="4000" b="1" dirty="0">
                <a:solidFill>
                  <a:schemeClr val="accent3"/>
                </a:solidFill>
              </a:rPr>
              <a:t>Example5</a:t>
            </a:r>
            <a:endParaRPr lang="en-US" altLang="en-US" sz="4000" dirty="0"/>
          </a:p>
        </p:txBody>
      </p:sp>
      <p:sp>
        <p:nvSpPr>
          <p:cNvPr id="50181" name="Text Box 3"/>
          <p:cNvSpPr txBox="1">
            <a:spLocks noChangeArrowheads="1"/>
          </p:cNvSpPr>
          <p:nvPr/>
        </p:nvSpPr>
        <p:spPr bwMode="auto">
          <a:xfrm>
            <a:off x="2806700" y="2702797"/>
            <a:ext cx="26670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3657600" algn="l"/>
                <a:tab pos="4114800"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3657600" algn="l"/>
                <a:tab pos="4114800"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3657600" algn="l"/>
                <a:tab pos="4114800"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3657600" algn="l"/>
                <a:tab pos="4114800"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3657600" algn="l"/>
                <a:tab pos="4114800"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1800" dirty="0" err="1">
                <a:latin typeface="Courier New" charset="0"/>
              </a:rPr>
              <a:t>mov</a:t>
            </a:r>
            <a:r>
              <a:rPr lang="en-US" altLang="en-US" sz="1800" dirty="0">
                <a:latin typeface="Courier New" charset="0"/>
              </a:rPr>
              <a:t> dx,0087h</a:t>
            </a:r>
          </a:p>
          <a:p>
            <a:pPr eaLnBrk="1" hangingPunct="1">
              <a:lnSpc>
                <a:spcPct val="50000"/>
              </a:lnSpc>
              <a:spcBef>
                <a:spcPct val="50000"/>
              </a:spcBef>
              <a:buClrTx/>
              <a:buFontTx/>
              <a:buNone/>
              <a:defRPr/>
            </a:pPr>
            <a:r>
              <a:rPr lang="en-US" altLang="en-US" sz="1800" dirty="0" err="1">
                <a:latin typeface="Courier New" charset="0"/>
              </a:rPr>
              <a:t>mov</a:t>
            </a:r>
            <a:r>
              <a:rPr lang="en-US" altLang="en-US" sz="1800" dirty="0">
                <a:latin typeface="Courier New" charset="0"/>
              </a:rPr>
              <a:t> ax,6002h</a:t>
            </a:r>
          </a:p>
          <a:p>
            <a:pPr eaLnBrk="1" hangingPunct="1">
              <a:lnSpc>
                <a:spcPct val="50000"/>
              </a:lnSpc>
              <a:spcBef>
                <a:spcPct val="50000"/>
              </a:spcBef>
              <a:buClrTx/>
              <a:buFontTx/>
              <a:buNone/>
              <a:defRPr/>
            </a:pPr>
            <a:r>
              <a:rPr lang="en-US" altLang="en-US" sz="1800" dirty="0" err="1">
                <a:latin typeface="Courier New" charset="0"/>
              </a:rPr>
              <a:t>mov</a:t>
            </a:r>
            <a:r>
              <a:rPr lang="en-US" altLang="en-US" sz="1800" dirty="0">
                <a:latin typeface="Courier New" charset="0"/>
              </a:rPr>
              <a:t> bx,10h</a:t>
            </a:r>
          </a:p>
          <a:p>
            <a:pPr eaLnBrk="1" hangingPunct="1">
              <a:lnSpc>
                <a:spcPct val="50000"/>
              </a:lnSpc>
              <a:spcBef>
                <a:spcPct val="50000"/>
              </a:spcBef>
              <a:buClrTx/>
              <a:buFontTx/>
              <a:buNone/>
              <a:defRPr/>
            </a:pPr>
            <a:r>
              <a:rPr lang="en-US" altLang="en-US" sz="1800" dirty="0">
                <a:solidFill>
                  <a:schemeClr val="accent3"/>
                </a:solidFill>
                <a:latin typeface="Courier New" charset="0"/>
              </a:rPr>
              <a:t>div</a:t>
            </a:r>
            <a:r>
              <a:rPr lang="en-US" altLang="en-US" sz="1800" dirty="0">
                <a:latin typeface="Courier New" charset="0"/>
              </a:rPr>
              <a:t> </a:t>
            </a:r>
            <a:r>
              <a:rPr lang="en-US" altLang="en-US" sz="1800" dirty="0" err="1">
                <a:latin typeface="Courier New" charset="0"/>
              </a:rPr>
              <a:t>bx</a:t>
            </a:r>
            <a:endParaRPr lang="en-US" altLang="en-US" sz="1800" dirty="0">
              <a:latin typeface="Courier New" charset="0"/>
            </a:endParaRPr>
          </a:p>
        </p:txBody>
      </p:sp>
      <p:sp>
        <p:nvSpPr>
          <p:cNvPr id="50182" name="Text Box 4"/>
          <p:cNvSpPr txBox="1">
            <a:spLocks noChangeArrowheads="1"/>
          </p:cNvSpPr>
          <p:nvPr/>
        </p:nvSpPr>
        <p:spPr bwMode="auto">
          <a:xfrm>
            <a:off x="1160780" y="1788160"/>
            <a:ext cx="10058400"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marL="342900" indent="-342900" eaLnBrk="1" hangingPunct="1">
              <a:spcBef>
                <a:spcPct val="50000"/>
              </a:spcBef>
              <a:buClrTx/>
              <a:defRPr/>
            </a:pPr>
            <a:r>
              <a:rPr lang="en-US" altLang="en-US" sz="2000" dirty="0">
                <a:latin typeface="+mn-lt"/>
              </a:rPr>
              <a:t>What will be the hexadecimal values of DX and AX after the following instructions execute? Or, if divide overflow occurs, you can indicate that as your answer:</a:t>
            </a:r>
          </a:p>
        </p:txBody>
      </p:sp>
      <p:sp>
        <p:nvSpPr>
          <p:cNvPr id="142341" name="Text Box 5"/>
          <p:cNvSpPr txBox="1">
            <a:spLocks noChangeArrowheads="1"/>
          </p:cNvSpPr>
          <p:nvPr/>
        </p:nvSpPr>
        <p:spPr bwMode="auto">
          <a:xfrm>
            <a:off x="2547937" y="3863810"/>
            <a:ext cx="27527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50000"/>
              </a:spcBef>
              <a:buClrTx/>
              <a:buFontTx/>
              <a:buNone/>
              <a:defRPr/>
            </a:pPr>
            <a:r>
              <a:rPr lang="en-US" altLang="en-US" sz="1800" b="1" dirty="0">
                <a:solidFill>
                  <a:schemeClr val="tx2"/>
                </a:solidFill>
                <a:latin typeface="+mn-lt"/>
              </a:rPr>
              <a:t>Answer</a:t>
            </a:r>
            <a:r>
              <a:rPr lang="en-US" altLang="en-US" sz="1800" dirty="0">
                <a:solidFill>
                  <a:schemeClr val="tx2"/>
                </a:solidFill>
                <a:latin typeface="+mn-lt"/>
              </a:rPr>
              <a:t>: Divide Overflow</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0114" y="2949713"/>
            <a:ext cx="5250636" cy="1610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Rectangle 1"/>
          <p:cNvSpPr/>
          <p:nvPr/>
        </p:nvSpPr>
        <p:spPr>
          <a:xfrm>
            <a:off x="2362200" y="4522530"/>
            <a:ext cx="3624580"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b="1" dirty="0">
                <a:solidFill>
                  <a:srgbClr val="2F2A2B"/>
                </a:solidFill>
              </a:rPr>
              <a:t>If a division operand produces </a:t>
            </a:r>
            <a:r>
              <a:rPr lang="en-US" dirty="0">
                <a:solidFill>
                  <a:srgbClr val="2F2A2B"/>
                </a:solidFill>
              </a:rPr>
              <a:t>a </a:t>
            </a:r>
            <a:r>
              <a:rPr lang="en-US" dirty="0">
                <a:solidFill>
                  <a:srgbClr val="C00000"/>
                </a:solidFill>
              </a:rPr>
              <a:t>quotient </a:t>
            </a:r>
            <a:r>
              <a:rPr lang="en-US" dirty="0">
                <a:solidFill>
                  <a:srgbClr val="2F2A2B"/>
                </a:solidFill>
              </a:rPr>
              <a:t>that </a:t>
            </a:r>
            <a:r>
              <a:rPr lang="en-US" dirty="0">
                <a:solidFill>
                  <a:schemeClr val="accent3"/>
                </a:solidFill>
              </a:rPr>
              <a:t>will not fit into the destination operand</a:t>
            </a:r>
            <a:r>
              <a:rPr lang="en-US" dirty="0">
                <a:solidFill>
                  <a:srgbClr val="2F2A2B"/>
                </a:solidFill>
              </a:rPr>
              <a:t>, a divide </a:t>
            </a:r>
            <a:r>
              <a:rPr lang="en-US" dirty="0">
                <a:solidFill>
                  <a:srgbClr val="C00000"/>
                </a:solidFill>
              </a:rPr>
              <a:t>overflow</a:t>
            </a:r>
            <a:r>
              <a:rPr lang="en-US" dirty="0">
                <a:solidFill>
                  <a:srgbClr val="2F2A2B"/>
                </a:solidFill>
              </a:rPr>
              <a:t> condition results</a:t>
            </a:r>
            <a:endParaRPr lang="en-US" dirty="0">
              <a:solidFill>
                <a:srgbClr val="2F2A2B"/>
              </a:solidFill>
              <a:effectLst/>
            </a:endParaRPr>
          </a:p>
        </p:txBody>
      </p:sp>
      <p:sp>
        <p:nvSpPr>
          <p:cNvPr id="3" name="Rectangle 2"/>
          <p:cNvSpPr/>
          <p:nvPr/>
        </p:nvSpPr>
        <p:spPr>
          <a:xfrm>
            <a:off x="1178559" y="5836007"/>
            <a:ext cx="6708141" cy="3385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solidFill>
                  <a:schemeClr val="tx1"/>
                </a:solidFill>
              </a:rPr>
              <a:t>- </a:t>
            </a:r>
            <a:r>
              <a:rPr lang="en-US" sz="1600" b="1" dirty="0">
                <a:solidFill>
                  <a:srgbClr val="C00000"/>
                </a:solidFill>
              </a:rPr>
              <a:t>All arithmetic status </a:t>
            </a:r>
            <a:r>
              <a:rPr lang="en-US" sz="1600" b="1" u="sng" dirty="0">
                <a:solidFill>
                  <a:srgbClr val="C00000"/>
                </a:solidFill>
              </a:rPr>
              <a:t>flag</a:t>
            </a:r>
            <a:r>
              <a:rPr lang="en-US" sz="1600" b="1" dirty="0">
                <a:solidFill>
                  <a:srgbClr val="C00000"/>
                </a:solidFill>
              </a:rPr>
              <a:t> </a:t>
            </a:r>
            <a:r>
              <a:rPr lang="en-US" sz="1600" b="1" dirty="0">
                <a:solidFill>
                  <a:srgbClr val="00B050"/>
                </a:solidFill>
              </a:rPr>
              <a:t>values</a:t>
            </a:r>
            <a:r>
              <a:rPr lang="en-US" sz="1600" dirty="0">
                <a:solidFill>
                  <a:schemeClr val="tx1"/>
                </a:solidFill>
              </a:rPr>
              <a:t> </a:t>
            </a:r>
            <a:r>
              <a:rPr lang="en-US" sz="1600" u="sng" dirty="0">
                <a:solidFill>
                  <a:schemeClr val="tx1"/>
                </a:solidFill>
              </a:rPr>
              <a:t>are </a:t>
            </a:r>
            <a:r>
              <a:rPr lang="en-US" sz="1600" b="1" u="sng" dirty="0">
                <a:solidFill>
                  <a:schemeClr val="accent3"/>
                </a:solidFill>
              </a:rPr>
              <a:t>undefined </a:t>
            </a:r>
            <a:r>
              <a:rPr lang="en-US" sz="1600" b="1" dirty="0">
                <a:solidFill>
                  <a:schemeClr val="accent3"/>
                </a:solidFill>
              </a:rPr>
              <a:t>after executing DIV and IDIV</a:t>
            </a:r>
            <a:endParaRPr lang="en-US" sz="1600" dirty="0">
              <a:solidFill>
                <a:schemeClr val="tx1"/>
              </a:solidFill>
              <a:effectLst/>
            </a:endParaRPr>
          </a:p>
        </p:txBody>
      </p:sp>
    </p:spTree>
    <p:extLst>
      <p:ext uri="{BB962C8B-B14F-4D97-AF65-F5344CB8AC3E}">
        <p14:creationId xmlns:p14="http://schemas.microsoft.com/office/powerpoint/2010/main" val="5953585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3"/>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B37EA49C-F5F4-F84A-AC46-57290A413FE6}" type="slidenum">
              <a:rPr lang="en-US" altLang="en-US" sz="1600">
                <a:latin typeface="Times New Roman" charset="0"/>
              </a:rPr>
              <a:pPr eaLnBrk="1" hangingPunct="1">
                <a:spcBef>
                  <a:spcPct val="0"/>
                </a:spcBef>
                <a:buClrTx/>
                <a:buFontTx/>
                <a:buNone/>
                <a:defRPr/>
              </a:pPr>
              <a:t>73</a:t>
            </a:fld>
            <a:endParaRPr lang="en-US" altLang="en-US" sz="1600">
              <a:latin typeface="Times New Roman" charset="0"/>
            </a:endParaRPr>
          </a:p>
        </p:txBody>
      </p:sp>
      <p:sp>
        <p:nvSpPr>
          <p:cNvPr id="142338" name="Rectangle 2"/>
          <p:cNvSpPr>
            <a:spLocks noGrp="1" noChangeArrowheads="1"/>
          </p:cNvSpPr>
          <p:nvPr>
            <p:ph type="title"/>
          </p:nvPr>
        </p:nvSpPr>
        <p:spPr/>
        <p:txBody>
          <a:bodyPr>
            <a:normAutofit/>
          </a:bodyPr>
          <a:lstStyle/>
          <a:p>
            <a:pPr>
              <a:defRPr/>
            </a:pPr>
            <a:r>
              <a:rPr lang="en-US" altLang="en-US" sz="4000" b="1" dirty="0">
                <a:solidFill>
                  <a:schemeClr val="tx1"/>
                </a:solidFill>
              </a:rPr>
              <a:t>DIV</a:t>
            </a:r>
            <a:r>
              <a:rPr lang="en-US" altLang="en-US" sz="4000" b="1" dirty="0">
                <a:solidFill>
                  <a:schemeClr val="accent3"/>
                </a:solidFill>
              </a:rPr>
              <a:t>: </a:t>
            </a:r>
            <a:r>
              <a:rPr lang="en-US" altLang="en-US" sz="4000" dirty="0">
                <a:solidFill>
                  <a:schemeClr val="accent3"/>
                </a:solidFill>
                <a:latin typeface="Helvetica" charset="0"/>
              </a:rPr>
              <a:t>D</a:t>
            </a:r>
            <a:r>
              <a:rPr lang="en-US" sz="4000" dirty="0">
                <a:solidFill>
                  <a:schemeClr val="accent3"/>
                </a:solidFill>
                <a:latin typeface="Helvetica" charset="0"/>
              </a:rPr>
              <a:t>ivision by Zero</a:t>
            </a:r>
            <a:endParaRPr lang="en-US" altLang="en-US" sz="4000" dirty="0">
              <a:solidFill>
                <a:schemeClr val="accent3"/>
              </a:solidFill>
            </a:endParaRPr>
          </a:p>
        </p:txBody>
      </p:sp>
      <p:sp>
        <p:nvSpPr>
          <p:cNvPr id="4" name="Rectangle 3"/>
          <p:cNvSpPr/>
          <p:nvPr/>
        </p:nvSpPr>
        <p:spPr>
          <a:xfrm>
            <a:off x="1320800" y="1921639"/>
            <a:ext cx="9740900" cy="369332"/>
          </a:xfrm>
          <a:prstGeom prst="rect">
            <a:avLst/>
          </a:prstGeom>
        </p:spPr>
        <p:txBody>
          <a:bodyPr wrap="square">
            <a:spAutoFit/>
          </a:bodyPr>
          <a:lstStyle/>
          <a:p>
            <a:pPr marL="285750" indent="-285750">
              <a:buFont typeface="Arial" charset="0"/>
              <a:buChar char="•"/>
            </a:pPr>
            <a:r>
              <a:rPr lang="en-US" dirty="0">
                <a:solidFill>
                  <a:srgbClr val="2F2A2B"/>
                </a:solidFill>
                <a:latin typeface="Helvetica" charset="0"/>
              </a:rPr>
              <a:t>To prevent division by zero, </a:t>
            </a:r>
            <a:r>
              <a:rPr lang="en-US" b="1" dirty="0">
                <a:solidFill>
                  <a:schemeClr val="accent3"/>
                </a:solidFill>
                <a:latin typeface="Helvetica" charset="0"/>
              </a:rPr>
              <a:t>test the divisor </a:t>
            </a:r>
            <a:r>
              <a:rPr lang="en-US" dirty="0">
                <a:solidFill>
                  <a:srgbClr val="2F2A2B"/>
                </a:solidFill>
                <a:latin typeface="Helvetica" charset="0"/>
              </a:rPr>
              <a:t>before dividing:</a:t>
            </a:r>
          </a:p>
        </p:txBody>
      </p:sp>
      <p:sp>
        <p:nvSpPr>
          <p:cNvPr id="5" name="Rectangle 4"/>
          <p:cNvSpPr/>
          <p:nvPr/>
        </p:nvSpPr>
        <p:spPr>
          <a:xfrm>
            <a:off x="2412988" y="2480221"/>
            <a:ext cx="7594611" cy="2308324"/>
          </a:xfrm>
          <a:prstGeom prst="rect">
            <a:avLst/>
          </a:prstGeom>
        </p:spPr>
        <p:txBody>
          <a:bodyPr wrap="square">
            <a:spAutoFit/>
          </a:bodyPr>
          <a:lstStyle/>
          <a:p>
            <a:r>
              <a:rPr lang="en-US" dirty="0" err="1">
                <a:solidFill>
                  <a:srgbClr val="2F2A2B"/>
                </a:solidFill>
                <a:latin typeface="Helvetica" charset="0"/>
              </a:rPr>
              <a:t>mov</a:t>
            </a:r>
            <a:r>
              <a:rPr lang="en-US" dirty="0">
                <a:solidFill>
                  <a:srgbClr val="2F2A2B"/>
                </a:solidFill>
                <a:latin typeface="Helvetica" charset="0"/>
              </a:rPr>
              <a:t> </a:t>
            </a:r>
            <a:r>
              <a:rPr lang="en-US" dirty="0" err="1">
                <a:solidFill>
                  <a:srgbClr val="2F2A2B"/>
                </a:solidFill>
                <a:latin typeface="Helvetica" charset="0"/>
              </a:rPr>
              <a:t>ax,dividend</a:t>
            </a:r>
            <a:endParaRPr lang="en-US" dirty="0">
              <a:solidFill>
                <a:srgbClr val="2F2A2B"/>
              </a:solidFill>
              <a:latin typeface="Helvetica" charset="0"/>
            </a:endParaRPr>
          </a:p>
          <a:p>
            <a:r>
              <a:rPr lang="en-US" dirty="0" err="1">
                <a:solidFill>
                  <a:srgbClr val="2F2A2B"/>
                </a:solidFill>
                <a:latin typeface="Helvetica" charset="0"/>
              </a:rPr>
              <a:t>mov</a:t>
            </a:r>
            <a:r>
              <a:rPr lang="en-US" dirty="0">
                <a:solidFill>
                  <a:srgbClr val="2F2A2B"/>
                </a:solidFill>
                <a:latin typeface="Helvetica" charset="0"/>
              </a:rPr>
              <a:t> </a:t>
            </a:r>
            <a:r>
              <a:rPr lang="en-US" dirty="0" err="1">
                <a:solidFill>
                  <a:srgbClr val="2F2A2B"/>
                </a:solidFill>
                <a:latin typeface="Helvetica" charset="0"/>
              </a:rPr>
              <a:t>bl,</a:t>
            </a:r>
            <a:r>
              <a:rPr lang="en-US" dirty="0" err="1">
                <a:solidFill>
                  <a:schemeClr val="accent3"/>
                </a:solidFill>
                <a:latin typeface="Helvetica" charset="0"/>
              </a:rPr>
              <a:t>divisor</a:t>
            </a:r>
            <a:endParaRPr lang="en-US" dirty="0">
              <a:solidFill>
                <a:schemeClr val="accent3"/>
              </a:solidFill>
              <a:latin typeface="Helvetica" charset="0"/>
            </a:endParaRPr>
          </a:p>
          <a:p>
            <a:r>
              <a:rPr lang="en-US" dirty="0" err="1">
                <a:solidFill>
                  <a:schemeClr val="accent3"/>
                </a:solidFill>
                <a:latin typeface="Helvetica" charset="0"/>
              </a:rPr>
              <a:t>cmp</a:t>
            </a:r>
            <a:r>
              <a:rPr lang="en-US" dirty="0">
                <a:solidFill>
                  <a:schemeClr val="accent3"/>
                </a:solidFill>
                <a:latin typeface="Helvetica" charset="0"/>
              </a:rPr>
              <a:t> </a:t>
            </a:r>
            <a:r>
              <a:rPr lang="en-US" dirty="0">
                <a:solidFill>
                  <a:srgbClr val="2F2A2B"/>
                </a:solidFill>
                <a:latin typeface="Helvetica" charset="0"/>
              </a:rPr>
              <a:t>bl,0                      ; check the divisor</a:t>
            </a:r>
          </a:p>
          <a:p>
            <a:r>
              <a:rPr lang="en-US" dirty="0">
                <a:solidFill>
                  <a:schemeClr val="accent3"/>
                </a:solidFill>
                <a:latin typeface="Helvetica" charset="0"/>
              </a:rPr>
              <a:t>je</a:t>
            </a:r>
            <a:r>
              <a:rPr lang="en-US" dirty="0">
                <a:solidFill>
                  <a:srgbClr val="2F2A2B"/>
                </a:solidFill>
                <a:latin typeface="Helvetica" charset="0"/>
              </a:rPr>
              <a:t> </a:t>
            </a:r>
            <a:r>
              <a:rPr lang="en-US" dirty="0" err="1">
                <a:solidFill>
                  <a:srgbClr val="2F2A2B"/>
                </a:solidFill>
                <a:latin typeface="Helvetica" charset="0"/>
              </a:rPr>
              <a:t>NoDivideZero</a:t>
            </a:r>
            <a:r>
              <a:rPr lang="en-US" dirty="0">
                <a:solidFill>
                  <a:srgbClr val="2F2A2B"/>
                </a:solidFill>
                <a:latin typeface="Helvetica" charset="0"/>
              </a:rPr>
              <a:t>          ; zero? display error</a:t>
            </a:r>
          </a:p>
          <a:p>
            <a:r>
              <a:rPr lang="en-US" dirty="0">
                <a:solidFill>
                  <a:srgbClr val="2F2A2B"/>
                </a:solidFill>
                <a:latin typeface="Helvetica" charset="0"/>
              </a:rPr>
              <a:t>div </a:t>
            </a:r>
            <a:r>
              <a:rPr lang="en-US" dirty="0" err="1">
                <a:solidFill>
                  <a:srgbClr val="2F2A2B"/>
                </a:solidFill>
                <a:latin typeface="Helvetica" charset="0"/>
              </a:rPr>
              <a:t>bl</a:t>
            </a:r>
            <a:r>
              <a:rPr lang="en-US" dirty="0">
                <a:solidFill>
                  <a:srgbClr val="2F2A2B"/>
                </a:solidFill>
                <a:latin typeface="Helvetica" charset="0"/>
              </a:rPr>
              <a:t>                            ; not zero: continue</a:t>
            </a:r>
          </a:p>
          <a:p>
            <a:r>
              <a:rPr lang="en-US" dirty="0">
                <a:solidFill>
                  <a:srgbClr val="2F2A2B"/>
                </a:solidFill>
                <a:latin typeface="Helvetica" charset="0"/>
              </a:rPr>
              <a:t>.</a:t>
            </a:r>
          </a:p>
          <a:p>
            <a:r>
              <a:rPr lang="en-US" dirty="0">
                <a:solidFill>
                  <a:srgbClr val="2F2A2B"/>
                </a:solidFill>
                <a:latin typeface="Helvetica" charset="0"/>
              </a:rPr>
              <a:t>.</a:t>
            </a:r>
          </a:p>
          <a:p>
            <a:r>
              <a:rPr lang="en-US" dirty="0" err="1">
                <a:solidFill>
                  <a:srgbClr val="2F2A2B"/>
                </a:solidFill>
                <a:latin typeface="Helvetica" charset="0"/>
              </a:rPr>
              <a:t>NoDivideZero</a:t>
            </a:r>
            <a:r>
              <a:rPr lang="en-US" dirty="0">
                <a:solidFill>
                  <a:srgbClr val="2F2A2B"/>
                </a:solidFill>
                <a:latin typeface="Helvetica" charset="0"/>
              </a:rPr>
              <a:t>:               ;(display "Attempt to divide by zero")</a:t>
            </a:r>
          </a:p>
        </p:txBody>
      </p:sp>
    </p:spTree>
    <p:extLst>
      <p:ext uri="{BB962C8B-B14F-4D97-AF65-F5344CB8AC3E}">
        <p14:creationId xmlns:p14="http://schemas.microsoft.com/office/powerpoint/2010/main" val="1330253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8DD10120-FDDD-0C4C-8E1E-0897E792AEC1}" type="slidenum">
              <a:rPr lang="en-US" altLang="en-US" sz="1600">
                <a:latin typeface="Times New Roman" charset="0"/>
              </a:rPr>
              <a:pPr eaLnBrk="1" hangingPunct="1">
                <a:spcBef>
                  <a:spcPct val="0"/>
                </a:spcBef>
                <a:buClrTx/>
                <a:buFontTx/>
                <a:buNone/>
                <a:defRPr/>
              </a:pPr>
              <a:t>74</a:t>
            </a:fld>
            <a:endParaRPr lang="en-US" altLang="en-US" sz="1600">
              <a:latin typeface="Times New Roman" charset="0"/>
            </a:endParaRPr>
          </a:p>
        </p:txBody>
      </p:sp>
      <p:sp>
        <p:nvSpPr>
          <p:cNvPr id="80898"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Multiplication</a:t>
            </a:r>
            <a:r>
              <a:rPr lang="en-US" altLang="en-US" sz="4000" dirty="0"/>
              <a:t> and </a:t>
            </a:r>
            <a:r>
              <a:rPr lang="en-US" altLang="en-US" sz="4000" b="1" dirty="0">
                <a:solidFill>
                  <a:schemeClr val="accent3"/>
                </a:solidFill>
              </a:rPr>
              <a:t>Division</a:t>
            </a:r>
            <a:r>
              <a:rPr lang="en-US" altLang="en-US" sz="4000" dirty="0"/>
              <a:t> Instructions</a:t>
            </a:r>
          </a:p>
        </p:txBody>
      </p:sp>
      <p:sp>
        <p:nvSpPr>
          <p:cNvPr id="35845" name="Rectangle 3"/>
          <p:cNvSpPr>
            <a:spLocks noGrp="1" noChangeArrowheads="1"/>
          </p:cNvSpPr>
          <p:nvPr>
            <p:ph type="body" idx="1"/>
          </p:nvPr>
        </p:nvSpPr>
        <p:spPr>
          <a:xfrm>
            <a:off x="1282700" y="1905000"/>
            <a:ext cx="6172200" cy="3505200"/>
          </a:xfrm>
        </p:spPr>
        <p:txBody>
          <a:bodyPr/>
          <a:lstStyle/>
          <a:p>
            <a:pPr eaLnBrk="1" hangingPunct="1">
              <a:buFont typeface="Arial" charset="0"/>
              <a:buChar char="•"/>
              <a:defRPr/>
            </a:pPr>
            <a:r>
              <a:rPr lang="en-US" altLang="en-US" dirty="0"/>
              <a:t> MUL Instruction </a:t>
            </a:r>
          </a:p>
          <a:p>
            <a:pPr eaLnBrk="1" hangingPunct="1">
              <a:buFont typeface="Arial" charset="0"/>
              <a:buChar char="•"/>
              <a:defRPr/>
            </a:pPr>
            <a:r>
              <a:rPr lang="en-US" altLang="en-US" dirty="0"/>
              <a:t> IMUL Instruction </a:t>
            </a:r>
          </a:p>
          <a:p>
            <a:pPr eaLnBrk="1" hangingPunct="1">
              <a:buFont typeface="Arial" charset="0"/>
              <a:buChar char="•"/>
              <a:defRPr/>
            </a:pPr>
            <a:r>
              <a:rPr lang="en-US" altLang="en-US" dirty="0"/>
              <a:t> DIV Instruction </a:t>
            </a:r>
          </a:p>
          <a:p>
            <a:pPr eaLnBrk="1" hangingPunct="1">
              <a:buFont typeface="Arial" charset="0"/>
              <a:buChar char="•"/>
              <a:defRPr/>
            </a:pPr>
            <a:r>
              <a:rPr lang="en-US" altLang="en-US" b="1" dirty="0"/>
              <a:t> Signed Integer Division</a:t>
            </a:r>
          </a:p>
          <a:p>
            <a:pPr eaLnBrk="1" hangingPunct="1">
              <a:buFont typeface="Arial" charset="0"/>
              <a:buChar char="•"/>
              <a:defRPr/>
            </a:pPr>
            <a:r>
              <a:rPr lang="en-US" altLang="en-US" dirty="0"/>
              <a:t> CBW, CWD, CDQ Instructions</a:t>
            </a:r>
          </a:p>
          <a:p>
            <a:pPr eaLnBrk="1" hangingPunct="1">
              <a:buFont typeface="Arial" charset="0"/>
              <a:buChar char="•"/>
              <a:defRPr/>
            </a:pPr>
            <a:r>
              <a:rPr lang="en-US" altLang="en-US" dirty="0"/>
              <a:t> IDIV Instruction </a:t>
            </a:r>
          </a:p>
          <a:p>
            <a:pPr eaLnBrk="1" hangingPunct="1">
              <a:buFont typeface="Arial" charset="0"/>
              <a:buChar char="•"/>
              <a:defRPr/>
            </a:pPr>
            <a:r>
              <a:rPr lang="en-US" altLang="en-US" dirty="0"/>
              <a:t> Implementing Arithmetic Expressions </a:t>
            </a:r>
          </a:p>
        </p:txBody>
      </p:sp>
    </p:spTree>
    <p:extLst>
      <p:ext uri="{BB962C8B-B14F-4D97-AF65-F5344CB8AC3E}">
        <p14:creationId xmlns:p14="http://schemas.microsoft.com/office/powerpoint/2010/main" val="14960575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4C977B8A-1462-5D41-BE90-C1C238DD0BB0}" type="slidenum">
              <a:rPr lang="en-US" altLang="en-US" sz="1600">
                <a:latin typeface="Times New Roman" charset="0"/>
              </a:rPr>
              <a:pPr eaLnBrk="1" hangingPunct="1">
                <a:spcBef>
                  <a:spcPct val="0"/>
                </a:spcBef>
                <a:buClrTx/>
                <a:buFontTx/>
                <a:buNone/>
                <a:defRPr/>
              </a:pPr>
              <a:t>75</a:t>
            </a:fld>
            <a:endParaRPr lang="en-US" altLang="en-US" sz="1600">
              <a:latin typeface="Times New Roman" charset="0"/>
            </a:endParaRPr>
          </a:p>
        </p:txBody>
      </p:sp>
      <p:sp>
        <p:nvSpPr>
          <p:cNvPr id="101378"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Signed Integer </a:t>
            </a:r>
            <a:r>
              <a:rPr lang="en-US" altLang="en-US" sz="4000" dirty="0"/>
              <a:t>Division (</a:t>
            </a:r>
            <a:r>
              <a:rPr lang="en-US" altLang="en-US" sz="4000" b="1" dirty="0">
                <a:solidFill>
                  <a:schemeClr val="accent3"/>
                </a:solidFill>
              </a:rPr>
              <a:t>IDIV</a:t>
            </a:r>
            <a:r>
              <a:rPr lang="en-US" altLang="en-US" sz="4000" dirty="0"/>
              <a:t>)</a:t>
            </a:r>
          </a:p>
        </p:txBody>
      </p:sp>
      <p:sp>
        <p:nvSpPr>
          <p:cNvPr id="51205" name="Rectangle 3"/>
          <p:cNvSpPr>
            <a:spLocks noGrp="1" noChangeArrowheads="1"/>
          </p:cNvSpPr>
          <p:nvPr>
            <p:ph type="body" idx="1"/>
          </p:nvPr>
        </p:nvSpPr>
        <p:spPr>
          <a:xfrm>
            <a:off x="1231900" y="1900485"/>
            <a:ext cx="9923780" cy="2286000"/>
          </a:xfrm>
        </p:spPr>
        <p:txBody>
          <a:bodyPr>
            <a:normAutofit/>
          </a:bodyPr>
          <a:lstStyle/>
          <a:p>
            <a:pPr>
              <a:buFont typeface="Arial" charset="0"/>
              <a:buChar char="•"/>
              <a:tabLst>
                <a:tab pos="3768725" algn="l"/>
              </a:tabLst>
              <a:defRPr/>
            </a:pPr>
            <a:r>
              <a:rPr lang="en-US" altLang="en-US" sz="1800" dirty="0"/>
              <a:t> </a:t>
            </a:r>
            <a:r>
              <a:rPr lang="en-US" altLang="en-US" sz="1800" b="1" dirty="0">
                <a:solidFill>
                  <a:schemeClr val="accent3"/>
                </a:solidFill>
              </a:rPr>
              <a:t>Signed integers </a:t>
            </a:r>
            <a:r>
              <a:rPr lang="en-US" altLang="en-US" sz="2400" b="1" dirty="0">
                <a:solidFill>
                  <a:srgbClr val="FF0000"/>
                </a:solidFill>
              </a:rPr>
              <a:t>MUST </a:t>
            </a:r>
            <a:r>
              <a:rPr lang="en-US" altLang="en-US" sz="1800" dirty="0"/>
              <a:t>be </a:t>
            </a:r>
            <a:r>
              <a:rPr lang="en-US" altLang="en-US" sz="1800" b="1" u="sng" dirty="0"/>
              <a:t>sign-extended</a:t>
            </a:r>
            <a:r>
              <a:rPr lang="en-US" altLang="en-US" sz="1800" dirty="0"/>
              <a:t> </a:t>
            </a:r>
            <a:r>
              <a:rPr lang="en-US" altLang="en-US" sz="1800" b="1" dirty="0">
                <a:solidFill>
                  <a:srgbClr val="FF0000"/>
                </a:solidFill>
              </a:rPr>
              <a:t>before division </a:t>
            </a:r>
            <a:r>
              <a:rPr lang="en-US" altLang="en-US" sz="1800" dirty="0">
                <a:solidFill>
                  <a:schemeClr val="accent3"/>
                </a:solidFill>
              </a:rPr>
              <a:t>takes place</a:t>
            </a:r>
          </a:p>
          <a:p>
            <a:pPr lvl="1">
              <a:tabLst>
                <a:tab pos="3768725" algn="l"/>
              </a:tabLst>
              <a:defRPr/>
            </a:pPr>
            <a:r>
              <a:rPr lang="en-US" altLang="en-US" b="1" dirty="0">
                <a:solidFill>
                  <a:srgbClr val="C00000"/>
                </a:solidFill>
              </a:rPr>
              <a:t>Fill </a:t>
            </a:r>
            <a:r>
              <a:rPr lang="en-US" altLang="en-US" b="1" dirty="0">
                <a:solidFill>
                  <a:schemeClr val="tx1"/>
                </a:solidFill>
              </a:rPr>
              <a:t>high byte/word/</a:t>
            </a:r>
            <a:r>
              <a:rPr lang="en-US" altLang="en-US" b="1" dirty="0" err="1">
                <a:solidFill>
                  <a:schemeClr val="tx1"/>
                </a:solidFill>
              </a:rPr>
              <a:t>doubleword</a:t>
            </a:r>
            <a:r>
              <a:rPr lang="en-US" altLang="en-US" dirty="0">
                <a:solidFill>
                  <a:schemeClr val="tx1"/>
                </a:solidFill>
              </a:rPr>
              <a:t> </a:t>
            </a:r>
            <a:r>
              <a:rPr lang="en-US" altLang="en-US" dirty="0"/>
              <a:t>with </a:t>
            </a:r>
            <a:r>
              <a:rPr lang="en-US" altLang="en-US" b="1" u="sng" dirty="0"/>
              <a:t>a copy of the low byte/word/</a:t>
            </a:r>
            <a:r>
              <a:rPr lang="en-US" altLang="en-US" b="1" u="sng" dirty="0" err="1"/>
              <a:t>doubleword's</a:t>
            </a:r>
            <a:r>
              <a:rPr lang="en-US" altLang="en-US" b="1" u="sng" dirty="0"/>
              <a:t> </a:t>
            </a:r>
            <a:r>
              <a:rPr lang="en-US" altLang="en-US" b="1" u="sng" dirty="0">
                <a:solidFill>
                  <a:srgbClr val="C00000"/>
                </a:solidFill>
              </a:rPr>
              <a:t>sign bit</a:t>
            </a:r>
          </a:p>
          <a:p>
            <a:pPr>
              <a:buFont typeface="Arial" charset="0"/>
              <a:buChar char="•"/>
              <a:tabLst>
                <a:tab pos="3768725" algn="l"/>
              </a:tabLst>
              <a:defRPr/>
            </a:pPr>
            <a:r>
              <a:rPr lang="en-US" altLang="en-US" sz="1800" dirty="0"/>
              <a:t> </a:t>
            </a:r>
            <a:r>
              <a:rPr lang="en-US" altLang="en-US" sz="1800" b="1" dirty="0">
                <a:solidFill>
                  <a:schemeClr val="accent3"/>
                </a:solidFill>
              </a:rPr>
              <a:t>Example</a:t>
            </a:r>
            <a:r>
              <a:rPr lang="en-US" altLang="en-US" sz="1800" dirty="0"/>
              <a:t>: </a:t>
            </a:r>
            <a:r>
              <a:rPr lang="en-US" altLang="en-US" sz="1800" b="1" u="sng" dirty="0"/>
              <a:t>The high byte </a:t>
            </a:r>
            <a:r>
              <a:rPr lang="en-US" altLang="en-US" sz="1800" dirty="0"/>
              <a:t>contains a copy of </a:t>
            </a:r>
            <a:r>
              <a:rPr lang="en-US" altLang="en-US" sz="1800" b="1" u="sng" dirty="0">
                <a:solidFill>
                  <a:srgbClr val="C00000"/>
                </a:solidFill>
              </a:rPr>
              <a:t>the sign </a:t>
            </a:r>
            <a:r>
              <a:rPr lang="en-US" altLang="en-US" sz="1800" dirty="0"/>
              <a:t>bit from </a:t>
            </a:r>
            <a:r>
              <a:rPr lang="en-US" altLang="en-US" sz="1800" b="1" u="sng" dirty="0"/>
              <a:t>the low byte</a:t>
            </a:r>
            <a:r>
              <a:rPr lang="en-US" altLang="en-US" sz="1800" dirty="0"/>
              <a:t>:</a:t>
            </a:r>
          </a:p>
        </p:txBody>
      </p:sp>
      <p:grpSp>
        <p:nvGrpSpPr>
          <p:cNvPr id="3" name="Group 2"/>
          <p:cNvGrpSpPr/>
          <p:nvPr/>
        </p:nvGrpSpPr>
        <p:grpSpPr>
          <a:xfrm>
            <a:off x="1276194" y="3239676"/>
            <a:ext cx="5829300" cy="2613387"/>
            <a:chOff x="2679689" y="3282538"/>
            <a:chExt cx="5829300" cy="2613387"/>
          </a:xfrm>
        </p:grpSpPr>
        <p:sp>
          <p:nvSpPr>
            <p:cNvPr id="2" name="TextBox 1"/>
            <p:cNvSpPr txBox="1"/>
            <p:nvPr/>
          </p:nvSpPr>
          <p:spPr>
            <a:xfrm>
              <a:off x="3500448" y="5434260"/>
              <a:ext cx="3998467" cy="461665"/>
            </a:xfrm>
            <a:prstGeom prst="rect">
              <a:avLst/>
            </a:prstGeom>
            <a:noFill/>
          </p:spPr>
          <p:txBody>
            <a:bodyPr wrap="none" rtlCol="0">
              <a:spAutoFit/>
            </a:bodyPr>
            <a:lstStyle/>
            <a:p>
              <a:r>
                <a:rPr lang="en-US" sz="2400" b="1" dirty="0">
                  <a:solidFill>
                    <a:srgbClr val="00B050"/>
                  </a:solidFill>
                </a:rPr>
                <a:t>How to do sign-extension 🤔?</a:t>
              </a:r>
            </a:p>
          </p:txBody>
        </p:sp>
        <p:pic>
          <p:nvPicPr>
            <p:cNvPr id="4" name="Picture 3"/>
            <p:cNvPicPr>
              <a:picLocks noChangeAspect="1"/>
            </p:cNvPicPr>
            <p:nvPr/>
          </p:nvPicPr>
          <p:blipFill>
            <a:blip r:embed="rId2"/>
            <a:stretch>
              <a:fillRect/>
            </a:stretch>
          </p:blipFill>
          <p:spPr>
            <a:xfrm>
              <a:off x="2679689" y="3379093"/>
              <a:ext cx="5829300" cy="1892300"/>
            </a:xfrm>
            <a:prstGeom prst="rect">
              <a:avLst/>
            </a:prstGeom>
          </p:spPr>
        </p:pic>
        <p:sp>
          <p:nvSpPr>
            <p:cNvPr id="5" name="Rectangle 4"/>
            <p:cNvSpPr/>
            <p:nvPr/>
          </p:nvSpPr>
          <p:spPr>
            <a:xfrm>
              <a:off x="2766023" y="3282538"/>
              <a:ext cx="1263487" cy="338554"/>
            </a:xfrm>
            <a:prstGeom prst="rect">
              <a:avLst/>
            </a:prstGeom>
          </p:spPr>
          <p:txBody>
            <a:bodyPr wrap="none">
              <a:spAutoFit/>
            </a:bodyPr>
            <a:lstStyle/>
            <a:p>
              <a:pPr lvl="1">
                <a:tabLst>
                  <a:tab pos="3768725" algn="l"/>
                </a:tabLst>
                <a:defRPr/>
              </a:pPr>
              <a:r>
                <a:rPr lang="en-US" altLang="en-US" sz="1600" b="1">
                  <a:solidFill>
                    <a:srgbClr val="C00000"/>
                  </a:solidFill>
                </a:rPr>
                <a:t>sign bit</a:t>
              </a:r>
              <a:endParaRPr lang="en-US" altLang="en-US" sz="1600" b="1" dirty="0">
                <a:solidFill>
                  <a:srgbClr val="C00000"/>
                </a:solidFill>
              </a:endParaRPr>
            </a:p>
          </p:txBody>
        </p:sp>
        <p:cxnSp>
          <p:nvCxnSpPr>
            <p:cNvPr id="7" name="Elbow Connector 6"/>
            <p:cNvCxnSpPr/>
            <p:nvPr/>
          </p:nvCxnSpPr>
          <p:spPr>
            <a:xfrm rot="10800000">
              <a:off x="3943782" y="3436246"/>
              <a:ext cx="971119" cy="1692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9788" y="3737444"/>
            <a:ext cx="4862512" cy="149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0642838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6F887A68-49F4-4E40-96E7-1AD03650699B}" type="slidenum">
              <a:rPr lang="en-US" altLang="en-US" sz="1600">
                <a:latin typeface="Times New Roman" charset="0"/>
              </a:rPr>
              <a:pPr eaLnBrk="1" hangingPunct="1">
                <a:spcBef>
                  <a:spcPct val="0"/>
                </a:spcBef>
                <a:buClrTx/>
                <a:buFontTx/>
                <a:buNone/>
                <a:defRPr/>
              </a:pPr>
              <a:t>76</a:t>
            </a:fld>
            <a:endParaRPr lang="en-US" altLang="en-US" sz="1600">
              <a:latin typeface="Times New Roman" charset="0"/>
            </a:endParaRPr>
          </a:p>
        </p:txBody>
      </p:sp>
      <p:sp>
        <p:nvSpPr>
          <p:cNvPr id="123906"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CBW</a:t>
            </a:r>
            <a:r>
              <a:rPr lang="en-US" altLang="en-US" sz="4000" dirty="0"/>
              <a:t>, </a:t>
            </a:r>
            <a:r>
              <a:rPr lang="en-US" altLang="en-US" sz="4000" b="1" dirty="0">
                <a:solidFill>
                  <a:schemeClr val="accent3"/>
                </a:solidFill>
              </a:rPr>
              <a:t>CWD</a:t>
            </a:r>
            <a:r>
              <a:rPr lang="en-US" altLang="en-US" sz="4000" dirty="0"/>
              <a:t>, </a:t>
            </a:r>
            <a:r>
              <a:rPr lang="en-US" altLang="en-US" sz="4000" b="1" dirty="0">
                <a:solidFill>
                  <a:schemeClr val="accent3"/>
                </a:solidFill>
              </a:rPr>
              <a:t>CDQ</a:t>
            </a:r>
            <a:r>
              <a:rPr lang="en-US" altLang="en-US" sz="4000" dirty="0">
                <a:solidFill>
                  <a:schemeClr val="accent3"/>
                </a:solidFill>
              </a:rPr>
              <a:t> </a:t>
            </a:r>
            <a:r>
              <a:rPr lang="en-US" altLang="en-US" sz="4000" dirty="0"/>
              <a:t>Instructions</a:t>
            </a:r>
          </a:p>
        </p:txBody>
      </p:sp>
      <p:sp>
        <p:nvSpPr>
          <p:cNvPr id="52229" name="Rectangle 3"/>
          <p:cNvSpPr>
            <a:spLocks noGrp="1" noChangeArrowheads="1"/>
          </p:cNvSpPr>
          <p:nvPr>
            <p:ph type="body" idx="1"/>
          </p:nvPr>
        </p:nvSpPr>
        <p:spPr>
          <a:xfrm>
            <a:off x="1270000" y="1917947"/>
            <a:ext cx="9885680" cy="4724400"/>
          </a:xfrm>
        </p:spPr>
        <p:txBody>
          <a:bodyPr>
            <a:normAutofit/>
          </a:bodyPr>
          <a:lstStyle/>
          <a:p>
            <a:pPr>
              <a:lnSpc>
                <a:spcPct val="140000"/>
              </a:lnSpc>
              <a:buFont typeface="Arial" charset="0"/>
              <a:buChar char="•"/>
              <a:tabLst>
                <a:tab pos="2743200" algn="l"/>
              </a:tabLst>
              <a:defRPr/>
            </a:pPr>
            <a:r>
              <a:rPr lang="en-US" altLang="en-US" sz="1800" dirty="0"/>
              <a:t> The </a:t>
            </a:r>
            <a:r>
              <a:rPr lang="en-US" altLang="en-US" sz="1800" b="1" dirty="0"/>
              <a:t>CBW</a:t>
            </a:r>
            <a:r>
              <a:rPr lang="en-US" altLang="en-US" sz="1800" dirty="0"/>
              <a:t>, </a:t>
            </a:r>
            <a:r>
              <a:rPr lang="en-US" altLang="en-US" sz="1800" b="1" dirty="0"/>
              <a:t>CWD</a:t>
            </a:r>
            <a:r>
              <a:rPr lang="en-US" altLang="en-US" sz="1800" dirty="0"/>
              <a:t>, and </a:t>
            </a:r>
            <a:r>
              <a:rPr lang="en-US" altLang="en-US" sz="1800" b="1" dirty="0"/>
              <a:t>CDQ</a:t>
            </a:r>
            <a:r>
              <a:rPr lang="en-US" altLang="en-US" sz="1800" dirty="0"/>
              <a:t> instructions provide important </a:t>
            </a:r>
            <a:r>
              <a:rPr lang="en-US" altLang="en-US" sz="1800" b="1" dirty="0">
                <a:solidFill>
                  <a:schemeClr val="accent3"/>
                </a:solidFill>
              </a:rPr>
              <a:t>sign-extension operations</a:t>
            </a:r>
            <a:r>
              <a:rPr lang="en-US" altLang="en-US" sz="1800" dirty="0"/>
              <a:t>:</a:t>
            </a:r>
          </a:p>
          <a:p>
            <a:pPr lvl="1">
              <a:lnSpc>
                <a:spcPct val="140000"/>
              </a:lnSpc>
              <a:tabLst>
                <a:tab pos="2743200" algn="l"/>
              </a:tabLst>
              <a:defRPr/>
            </a:pPr>
            <a:r>
              <a:rPr lang="en-US" altLang="en-US" b="1" dirty="0">
                <a:solidFill>
                  <a:schemeClr val="accent3"/>
                </a:solidFill>
              </a:rPr>
              <a:t>CBW</a:t>
            </a:r>
            <a:r>
              <a:rPr lang="en-US" altLang="en-US" dirty="0"/>
              <a:t> (convert </a:t>
            </a:r>
            <a:r>
              <a:rPr lang="en-US" altLang="en-US" dirty="0">
                <a:solidFill>
                  <a:srgbClr val="00B050"/>
                </a:solidFill>
              </a:rPr>
              <a:t>byte</a:t>
            </a:r>
            <a:r>
              <a:rPr lang="en-US" altLang="en-US" dirty="0"/>
              <a:t> to </a:t>
            </a:r>
            <a:r>
              <a:rPr lang="en-US" altLang="en-US" dirty="0">
                <a:solidFill>
                  <a:srgbClr val="00B050"/>
                </a:solidFill>
              </a:rPr>
              <a:t>word</a:t>
            </a:r>
            <a:r>
              <a:rPr lang="en-US" altLang="en-US" dirty="0"/>
              <a:t>) </a:t>
            </a:r>
            <a:r>
              <a:rPr lang="en-US" altLang="en-US" b="1" u="sng" dirty="0">
                <a:solidFill>
                  <a:schemeClr val="accent3"/>
                </a:solidFill>
              </a:rPr>
              <a:t>extends</a:t>
            </a:r>
            <a:r>
              <a:rPr lang="en-US" altLang="en-US" dirty="0"/>
              <a:t> </a:t>
            </a:r>
            <a:r>
              <a:rPr lang="en-US" altLang="en-US" b="1" dirty="0"/>
              <a:t>AL</a:t>
            </a:r>
            <a:r>
              <a:rPr lang="en-US" altLang="en-US" dirty="0"/>
              <a:t> into </a:t>
            </a:r>
            <a:r>
              <a:rPr lang="en-US" altLang="en-US" b="1" dirty="0"/>
              <a:t>AH</a:t>
            </a:r>
          </a:p>
          <a:p>
            <a:pPr lvl="1">
              <a:lnSpc>
                <a:spcPct val="140000"/>
              </a:lnSpc>
              <a:tabLst>
                <a:tab pos="2743200" algn="l"/>
              </a:tabLst>
              <a:defRPr/>
            </a:pPr>
            <a:r>
              <a:rPr lang="en-US" altLang="en-US" b="1" dirty="0">
                <a:solidFill>
                  <a:schemeClr val="accent3"/>
                </a:solidFill>
              </a:rPr>
              <a:t>CWD</a:t>
            </a:r>
            <a:r>
              <a:rPr lang="en-US" altLang="en-US" dirty="0"/>
              <a:t> (convert </a:t>
            </a:r>
            <a:r>
              <a:rPr lang="en-US" altLang="en-US" dirty="0">
                <a:solidFill>
                  <a:srgbClr val="00B050"/>
                </a:solidFill>
              </a:rPr>
              <a:t>word</a:t>
            </a:r>
            <a:r>
              <a:rPr lang="en-US" altLang="en-US" dirty="0"/>
              <a:t> to </a:t>
            </a:r>
            <a:r>
              <a:rPr lang="en-US" altLang="en-US" dirty="0" err="1">
                <a:solidFill>
                  <a:srgbClr val="00B050"/>
                </a:solidFill>
              </a:rPr>
              <a:t>doubleword</a:t>
            </a:r>
            <a:r>
              <a:rPr lang="en-US" altLang="en-US" dirty="0"/>
              <a:t>) </a:t>
            </a:r>
            <a:r>
              <a:rPr lang="en-US" altLang="en-US" b="1" u="sng" dirty="0">
                <a:solidFill>
                  <a:schemeClr val="accent3"/>
                </a:solidFill>
              </a:rPr>
              <a:t>extends</a:t>
            </a:r>
            <a:r>
              <a:rPr lang="en-US" altLang="en-US" dirty="0"/>
              <a:t> </a:t>
            </a:r>
            <a:r>
              <a:rPr lang="en-US" altLang="en-US" b="1" dirty="0"/>
              <a:t>AX</a:t>
            </a:r>
            <a:r>
              <a:rPr lang="en-US" altLang="en-US" dirty="0"/>
              <a:t> into </a:t>
            </a:r>
            <a:r>
              <a:rPr lang="en-US" altLang="en-US" b="1" dirty="0"/>
              <a:t>DX</a:t>
            </a:r>
          </a:p>
          <a:p>
            <a:pPr lvl="1">
              <a:lnSpc>
                <a:spcPct val="140000"/>
              </a:lnSpc>
              <a:tabLst>
                <a:tab pos="2743200" algn="l"/>
              </a:tabLst>
              <a:defRPr/>
            </a:pPr>
            <a:r>
              <a:rPr lang="en-US" altLang="en-US" b="1" dirty="0">
                <a:solidFill>
                  <a:schemeClr val="accent3"/>
                </a:solidFill>
              </a:rPr>
              <a:t>CDQ</a:t>
            </a:r>
            <a:r>
              <a:rPr lang="en-US" altLang="en-US" dirty="0"/>
              <a:t> (convert </a:t>
            </a:r>
            <a:r>
              <a:rPr lang="en-US" altLang="en-US" dirty="0" err="1">
                <a:solidFill>
                  <a:srgbClr val="00B050"/>
                </a:solidFill>
              </a:rPr>
              <a:t>doubleword</a:t>
            </a:r>
            <a:r>
              <a:rPr lang="en-US" altLang="en-US" dirty="0">
                <a:solidFill>
                  <a:srgbClr val="00B050"/>
                </a:solidFill>
              </a:rPr>
              <a:t> </a:t>
            </a:r>
            <a:r>
              <a:rPr lang="en-US" altLang="en-US" dirty="0"/>
              <a:t>to </a:t>
            </a:r>
            <a:r>
              <a:rPr lang="en-US" altLang="en-US" dirty="0" err="1">
                <a:solidFill>
                  <a:srgbClr val="00B050"/>
                </a:solidFill>
              </a:rPr>
              <a:t>quadword</a:t>
            </a:r>
            <a:r>
              <a:rPr lang="en-US" altLang="en-US" dirty="0"/>
              <a:t>) </a:t>
            </a:r>
            <a:r>
              <a:rPr lang="en-US" altLang="en-US" b="1" u="sng" dirty="0">
                <a:solidFill>
                  <a:schemeClr val="accent3"/>
                </a:solidFill>
              </a:rPr>
              <a:t>extends</a:t>
            </a:r>
            <a:r>
              <a:rPr lang="en-US" altLang="en-US" dirty="0"/>
              <a:t> </a:t>
            </a:r>
            <a:r>
              <a:rPr lang="en-US" altLang="en-US" b="1" dirty="0"/>
              <a:t>EAX</a:t>
            </a:r>
            <a:r>
              <a:rPr lang="en-US" altLang="en-US" dirty="0"/>
              <a:t> into </a:t>
            </a:r>
            <a:r>
              <a:rPr lang="en-US" altLang="en-US" b="1" dirty="0"/>
              <a:t>EDX</a:t>
            </a:r>
          </a:p>
          <a:p>
            <a:pPr>
              <a:buFont typeface="Arial" charset="0"/>
              <a:buChar char="•"/>
              <a:tabLst>
                <a:tab pos="2743200" algn="l"/>
              </a:tabLst>
              <a:defRPr/>
            </a:pPr>
            <a:r>
              <a:rPr lang="en-US" altLang="en-US" sz="1800" b="1" dirty="0">
                <a:solidFill>
                  <a:schemeClr val="accent3"/>
                </a:solidFill>
              </a:rPr>
              <a:t> Example</a:t>
            </a:r>
            <a:r>
              <a:rPr lang="en-US" altLang="en-US" sz="1800" dirty="0"/>
              <a:t>: </a:t>
            </a:r>
          </a:p>
        </p:txBody>
      </p:sp>
      <p:sp>
        <p:nvSpPr>
          <p:cNvPr id="2" name="Rectangle 1"/>
          <p:cNvSpPr/>
          <p:nvPr/>
        </p:nvSpPr>
        <p:spPr>
          <a:xfrm>
            <a:off x="1828800" y="4153500"/>
            <a:ext cx="7594600" cy="1477328"/>
          </a:xfrm>
          <a:prstGeom prst="rect">
            <a:avLst/>
          </a:prstGeom>
        </p:spPr>
        <p:txBody>
          <a:bodyPr wrap="square">
            <a:spAutoFit/>
          </a:bodyPr>
          <a:lstStyle/>
          <a:p>
            <a:pPr lvl="2">
              <a:buNone/>
              <a:tabLst>
                <a:tab pos="2743200" algn="l"/>
              </a:tabLst>
              <a:defRPr/>
            </a:pPr>
            <a:r>
              <a:rPr lang="en-US" altLang="en-US" dirty="0"/>
              <a:t>.data</a:t>
            </a:r>
          </a:p>
          <a:p>
            <a:pPr lvl="2">
              <a:buNone/>
              <a:tabLst>
                <a:tab pos="2743200" algn="l"/>
              </a:tabLst>
              <a:defRPr/>
            </a:pPr>
            <a:r>
              <a:rPr lang="en-US" altLang="en-US" b="1" dirty="0" err="1"/>
              <a:t>dwordVal</a:t>
            </a:r>
            <a:r>
              <a:rPr lang="en-US" altLang="en-US" dirty="0"/>
              <a:t> SDWORD -101 	; FFFFFF9Bh</a:t>
            </a:r>
          </a:p>
          <a:p>
            <a:pPr lvl="2">
              <a:buNone/>
              <a:tabLst>
                <a:tab pos="2743200" algn="l"/>
              </a:tabLst>
              <a:defRPr/>
            </a:pPr>
            <a:r>
              <a:rPr lang="en-US" altLang="en-US" dirty="0"/>
              <a:t>.code</a:t>
            </a:r>
          </a:p>
          <a:p>
            <a:pPr lvl="2">
              <a:buNone/>
              <a:tabLst>
                <a:tab pos="2743200" algn="l"/>
              </a:tabLst>
              <a:defRPr/>
            </a:pPr>
            <a:r>
              <a:rPr lang="en-US" altLang="en-US" dirty="0" err="1"/>
              <a:t>mov</a:t>
            </a:r>
            <a:r>
              <a:rPr lang="en-US" altLang="en-US" dirty="0"/>
              <a:t> </a:t>
            </a:r>
            <a:r>
              <a:rPr lang="en-US" altLang="en-US" dirty="0" err="1"/>
              <a:t>eax,dwordVal</a:t>
            </a:r>
            <a:endParaRPr lang="en-US" altLang="en-US" dirty="0"/>
          </a:p>
          <a:p>
            <a:pPr lvl="2">
              <a:buNone/>
              <a:tabLst>
                <a:tab pos="2743200" algn="l"/>
              </a:tabLst>
              <a:defRPr/>
            </a:pPr>
            <a:r>
              <a:rPr lang="en-US" altLang="en-US" dirty="0" err="1">
                <a:solidFill>
                  <a:schemeClr val="accent3"/>
                </a:solidFill>
              </a:rPr>
              <a:t>cdq</a:t>
            </a:r>
            <a:r>
              <a:rPr lang="en-US" altLang="en-US" dirty="0">
                <a:solidFill>
                  <a:schemeClr val="accent3"/>
                </a:solidFill>
              </a:rPr>
              <a:t> </a:t>
            </a:r>
            <a:r>
              <a:rPr lang="en-US" altLang="en-US" dirty="0"/>
              <a:t>		; EDX:EAX = </a:t>
            </a:r>
            <a:r>
              <a:rPr lang="en-US" altLang="en-US" dirty="0">
                <a:solidFill>
                  <a:srgbClr val="C00000"/>
                </a:solidFill>
              </a:rPr>
              <a:t>FFFFFFFF</a:t>
            </a:r>
            <a:r>
              <a:rPr lang="en-US" altLang="en-US" dirty="0"/>
              <a:t>FFFFFF9Bh</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9198" y="3635781"/>
            <a:ext cx="4202622" cy="1288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0273038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72652BC9-D8B8-9D43-AC8D-0F820DD4A4DD}" type="slidenum">
              <a:rPr lang="en-US" altLang="en-US" sz="1600">
                <a:latin typeface="Times New Roman" charset="0"/>
              </a:rPr>
              <a:pPr eaLnBrk="1" hangingPunct="1">
                <a:spcBef>
                  <a:spcPct val="0"/>
                </a:spcBef>
                <a:buClrTx/>
                <a:buFontTx/>
                <a:buNone/>
                <a:defRPr/>
              </a:pPr>
              <a:t>77</a:t>
            </a:fld>
            <a:endParaRPr lang="en-US" altLang="en-US" sz="1600">
              <a:latin typeface="Times New Roman" charset="0"/>
            </a:endParaRPr>
          </a:p>
        </p:txBody>
      </p:sp>
      <p:sp>
        <p:nvSpPr>
          <p:cNvPr id="122882" name="Rectangle 2"/>
          <p:cNvSpPr>
            <a:spLocks noGrp="1" noChangeArrowheads="1"/>
          </p:cNvSpPr>
          <p:nvPr>
            <p:ph type="title"/>
          </p:nvPr>
        </p:nvSpPr>
        <p:spPr/>
        <p:txBody>
          <a:bodyPr/>
          <a:lstStyle/>
          <a:p>
            <a:pPr eaLnBrk="1" hangingPunct="1">
              <a:defRPr/>
            </a:pPr>
            <a:r>
              <a:rPr lang="en-US" altLang="en-US" b="1" dirty="0">
                <a:solidFill>
                  <a:schemeClr val="accent3"/>
                </a:solidFill>
              </a:rPr>
              <a:t>IDIV</a:t>
            </a:r>
            <a:r>
              <a:rPr lang="en-US" altLang="en-US" dirty="0"/>
              <a:t> Instruction</a:t>
            </a:r>
          </a:p>
        </p:txBody>
      </p:sp>
      <p:sp>
        <p:nvSpPr>
          <p:cNvPr id="53253" name="Rectangle 3"/>
          <p:cNvSpPr>
            <a:spLocks noGrp="1" noChangeArrowheads="1"/>
          </p:cNvSpPr>
          <p:nvPr>
            <p:ph type="body" idx="1"/>
          </p:nvPr>
        </p:nvSpPr>
        <p:spPr>
          <a:xfrm>
            <a:off x="1270000" y="1850672"/>
            <a:ext cx="7772400" cy="1143000"/>
          </a:xfrm>
        </p:spPr>
        <p:txBody>
          <a:bodyPr/>
          <a:lstStyle/>
          <a:p>
            <a:pPr eaLnBrk="1" hangingPunct="1">
              <a:buFont typeface="Arial" charset="0"/>
              <a:buChar char="•"/>
              <a:defRPr/>
            </a:pPr>
            <a:r>
              <a:rPr lang="en-US" altLang="en-US" sz="1800" dirty="0"/>
              <a:t> </a:t>
            </a:r>
            <a:r>
              <a:rPr lang="en-US" altLang="en-US" sz="1800" b="1" dirty="0">
                <a:solidFill>
                  <a:schemeClr val="accent3"/>
                </a:solidFill>
              </a:rPr>
              <a:t>IDIV</a:t>
            </a:r>
            <a:r>
              <a:rPr lang="en-US" altLang="en-US" sz="1800" dirty="0"/>
              <a:t> (</a:t>
            </a:r>
            <a:r>
              <a:rPr lang="en-US" altLang="en-US" sz="1800" dirty="0">
                <a:solidFill>
                  <a:srgbClr val="C00000"/>
                </a:solidFill>
              </a:rPr>
              <a:t>signed</a:t>
            </a:r>
            <a:r>
              <a:rPr lang="en-US" altLang="en-US" sz="1800" dirty="0"/>
              <a:t> divide) performs </a:t>
            </a:r>
            <a:r>
              <a:rPr lang="en-US" altLang="en-US" sz="1800" b="1" dirty="0"/>
              <a:t>signed integer division</a:t>
            </a:r>
          </a:p>
          <a:p>
            <a:pPr eaLnBrk="1" hangingPunct="1">
              <a:buFont typeface="Arial" charset="0"/>
              <a:buChar char="•"/>
              <a:defRPr/>
            </a:pPr>
            <a:r>
              <a:rPr lang="en-US" altLang="en-US" sz="1800" dirty="0"/>
              <a:t> </a:t>
            </a:r>
            <a:r>
              <a:rPr lang="en-US" altLang="en-US" sz="1800" b="1" dirty="0"/>
              <a:t>Same syntax and operands </a:t>
            </a:r>
            <a:r>
              <a:rPr lang="en-US" altLang="en-US" sz="1800" dirty="0"/>
              <a:t>as </a:t>
            </a:r>
            <a:r>
              <a:rPr lang="en-US" altLang="en-US" sz="1800" b="1" u="sng" dirty="0">
                <a:solidFill>
                  <a:schemeClr val="accent3"/>
                </a:solidFill>
              </a:rPr>
              <a:t>DIV</a:t>
            </a:r>
            <a:r>
              <a:rPr lang="en-US" altLang="en-US" sz="1800" dirty="0">
                <a:solidFill>
                  <a:schemeClr val="accent3"/>
                </a:solidFill>
              </a:rPr>
              <a:t> </a:t>
            </a:r>
            <a:r>
              <a:rPr lang="en-US" altLang="en-US" sz="1800" dirty="0"/>
              <a:t>instruction</a:t>
            </a:r>
          </a:p>
        </p:txBody>
      </p:sp>
      <p:sp>
        <p:nvSpPr>
          <p:cNvPr id="53254" name="Rectangle 4"/>
          <p:cNvSpPr>
            <a:spLocks noChangeArrowheads="1"/>
          </p:cNvSpPr>
          <p:nvPr/>
        </p:nvSpPr>
        <p:spPr bwMode="auto">
          <a:xfrm>
            <a:off x="1193789" y="3088428"/>
            <a:ext cx="7315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buFont typeface="Arial" charset="0"/>
              <a:buChar char="•"/>
              <a:defRPr/>
            </a:pPr>
            <a:r>
              <a:rPr lang="en-US" altLang="en-US" sz="1800" b="1" dirty="0">
                <a:solidFill>
                  <a:schemeClr val="accent3"/>
                </a:solidFill>
                <a:latin typeface="+mn-lt"/>
              </a:rPr>
              <a:t>Example1</a:t>
            </a:r>
            <a:r>
              <a:rPr lang="en-US" altLang="en-US" sz="1800" dirty="0">
                <a:latin typeface="+mn-lt"/>
              </a:rPr>
              <a:t>: 8-bit division of </a:t>
            </a:r>
            <a:r>
              <a:rPr lang="en-US" altLang="en-US" sz="1800" dirty="0">
                <a:solidFill>
                  <a:srgbClr val="C00000"/>
                </a:solidFill>
                <a:latin typeface="+mn-lt"/>
              </a:rPr>
              <a:t>–</a:t>
            </a:r>
            <a:r>
              <a:rPr lang="en-US" altLang="en-US" sz="1800" dirty="0">
                <a:latin typeface="+mn-lt"/>
              </a:rPr>
              <a:t>48 by 5</a:t>
            </a:r>
          </a:p>
        </p:txBody>
      </p:sp>
      <p:sp>
        <p:nvSpPr>
          <p:cNvPr id="53255" name="Text Box 5"/>
          <p:cNvSpPr txBox="1">
            <a:spLocks noChangeArrowheads="1"/>
          </p:cNvSpPr>
          <p:nvPr/>
        </p:nvSpPr>
        <p:spPr bwMode="auto">
          <a:xfrm>
            <a:off x="2336800" y="3755672"/>
            <a:ext cx="60960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2286000"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2286000"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2286000"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2286000"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2286000"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2286000"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2286000"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2286000"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2286000"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1800" dirty="0" err="1">
                <a:latin typeface="+mn-lt"/>
              </a:rPr>
              <a:t>mov</a:t>
            </a:r>
            <a:r>
              <a:rPr lang="en-US" altLang="en-US" sz="1800" dirty="0">
                <a:latin typeface="+mn-lt"/>
              </a:rPr>
              <a:t>  al,-48</a:t>
            </a:r>
          </a:p>
          <a:p>
            <a:pPr eaLnBrk="1" hangingPunct="1">
              <a:lnSpc>
                <a:spcPct val="50000"/>
              </a:lnSpc>
              <a:spcBef>
                <a:spcPct val="50000"/>
              </a:spcBef>
              <a:buClrTx/>
              <a:buFontTx/>
              <a:buNone/>
              <a:defRPr/>
            </a:pPr>
            <a:r>
              <a:rPr lang="en-US" altLang="en-US" sz="1800" dirty="0" err="1">
                <a:solidFill>
                  <a:schemeClr val="accent3"/>
                </a:solidFill>
                <a:latin typeface="+mn-lt"/>
              </a:rPr>
              <a:t>cbw</a:t>
            </a:r>
            <a:r>
              <a:rPr lang="en-US" altLang="en-US" sz="1800" dirty="0">
                <a:latin typeface="+mn-lt"/>
              </a:rPr>
              <a:t>		; extend AL into AH</a:t>
            </a:r>
          </a:p>
          <a:p>
            <a:pPr eaLnBrk="1" hangingPunct="1">
              <a:lnSpc>
                <a:spcPct val="50000"/>
              </a:lnSpc>
              <a:spcBef>
                <a:spcPct val="50000"/>
              </a:spcBef>
              <a:buClrTx/>
              <a:buFontTx/>
              <a:buNone/>
              <a:defRPr/>
            </a:pPr>
            <a:r>
              <a:rPr lang="en-US" altLang="en-US" sz="1800" dirty="0" err="1">
                <a:latin typeface="+mn-lt"/>
              </a:rPr>
              <a:t>mov</a:t>
            </a:r>
            <a:r>
              <a:rPr lang="en-US" altLang="en-US" sz="1800" dirty="0">
                <a:latin typeface="+mn-lt"/>
              </a:rPr>
              <a:t>  bl,5</a:t>
            </a:r>
          </a:p>
          <a:p>
            <a:pPr eaLnBrk="1" hangingPunct="1">
              <a:lnSpc>
                <a:spcPct val="50000"/>
              </a:lnSpc>
              <a:spcBef>
                <a:spcPct val="50000"/>
              </a:spcBef>
              <a:buClrTx/>
              <a:buFontTx/>
              <a:buNone/>
              <a:defRPr/>
            </a:pPr>
            <a:r>
              <a:rPr lang="en-US" altLang="en-US" sz="1800" dirty="0" err="1">
                <a:solidFill>
                  <a:schemeClr val="accent3"/>
                </a:solidFill>
                <a:latin typeface="+mn-lt"/>
              </a:rPr>
              <a:t>idiv</a:t>
            </a:r>
            <a:r>
              <a:rPr lang="en-US" altLang="en-US" sz="1800" dirty="0">
                <a:solidFill>
                  <a:schemeClr val="accent3"/>
                </a:solidFill>
                <a:latin typeface="+mn-lt"/>
              </a:rPr>
              <a:t> </a:t>
            </a:r>
            <a:r>
              <a:rPr lang="en-US" altLang="en-US" sz="1800" dirty="0" err="1">
                <a:latin typeface="+mn-lt"/>
              </a:rPr>
              <a:t>bl</a:t>
            </a:r>
            <a:r>
              <a:rPr lang="en-US" altLang="en-US" sz="1800" dirty="0">
                <a:latin typeface="+mn-lt"/>
              </a:rPr>
              <a:t>	; AL = -9,  AH = -3</a:t>
            </a:r>
          </a:p>
        </p:txBody>
      </p:sp>
      <p:pic>
        <p:nvPicPr>
          <p:cNvPr id="2" name="Picture 1"/>
          <p:cNvPicPr>
            <a:picLocks noChangeAspect="1"/>
          </p:cNvPicPr>
          <p:nvPr/>
        </p:nvPicPr>
        <p:blipFill>
          <a:blip r:embed="rId2"/>
          <a:stretch>
            <a:fillRect/>
          </a:stretch>
        </p:blipFill>
        <p:spPr>
          <a:xfrm>
            <a:off x="6729411" y="3223924"/>
            <a:ext cx="5095875" cy="1654217"/>
          </a:xfrm>
          <a:prstGeom prst="rect">
            <a:avLst/>
          </a:prstGeom>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9411" y="825176"/>
            <a:ext cx="5329238" cy="1634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274363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DB2AFF29-4DCB-8B46-8CEA-4F17905F68E1}" type="slidenum">
              <a:rPr lang="en-US" altLang="en-US" sz="1600">
                <a:latin typeface="Times New Roman" charset="0"/>
              </a:rPr>
              <a:pPr eaLnBrk="1" hangingPunct="1">
                <a:spcBef>
                  <a:spcPct val="0"/>
                </a:spcBef>
                <a:buClrTx/>
                <a:buFontTx/>
                <a:buNone/>
                <a:defRPr/>
              </a:pPr>
              <a:t>78</a:t>
            </a:fld>
            <a:endParaRPr lang="en-US" altLang="en-US" sz="1600">
              <a:latin typeface="Times New Roman" charset="0"/>
            </a:endParaRPr>
          </a:p>
        </p:txBody>
      </p:sp>
      <p:sp>
        <p:nvSpPr>
          <p:cNvPr id="124930" name="Rectangle 2"/>
          <p:cNvSpPr>
            <a:spLocks noGrp="1" noChangeArrowheads="1"/>
          </p:cNvSpPr>
          <p:nvPr>
            <p:ph type="title"/>
          </p:nvPr>
        </p:nvSpPr>
        <p:spPr/>
        <p:txBody>
          <a:bodyPr>
            <a:normAutofit/>
          </a:bodyPr>
          <a:lstStyle/>
          <a:p>
            <a:pPr eaLnBrk="1" hangingPunct="1">
              <a:defRPr/>
            </a:pPr>
            <a:r>
              <a:rPr lang="en-US" altLang="en-US" sz="4000" b="1" dirty="0">
                <a:solidFill>
                  <a:schemeClr val="tx1"/>
                </a:solidFill>
              </a:rPr>
              <a:t>IDIV</a:t>
            </a:r>
            <a:r>
              <a:rPr lang="en-US" altLang="en-US" sz="4000" dirty="0">
                <a:solidFill>
                  <a:schemeClr val="tx1"/>
                </a:solidFill>
              </a:rPr>
              <a:t> </a:t>
            </a:r>
            <a:r>
              <a:rPr lang="en-US" altLang="en-US" sz="4000" b="1" dirty="0">
                <a:solidFill>
                  <a:schemeClr val="accent3"/>
                </a:solidFill>
              </a:rPr>
              <a:t>Examples</a:t>
            </a:r>
          </a:p>
        </p:txBody>
      </p:sp>
      <p:grpSp>
        <p:nvGrpSpPr>
          <p:cNvPr id="124937" name="Group 9"/>
          <p:cNvGrpSpPr>
            <a:grpSpLocks/>
          </p:cNvGrpSpPr>
          <p:nvPr/>
        </p:nvGrpSpPr>
        <p:grpSpPr bwMode="auto">
          <a:xfrm>
            <a:off x="1143000" y="4239260"/>
            <a:ext cx="7315200" cy="2057400"/>
            <a:chOff x="480" y="2304"/>
            <a:chExt cx="4608" cy="1296"/>
          </a:xfrm>
        </p:grpSpPr>
        <p:sp>
          <p:nvSpPr>
            <p:cNvPr id="54280" name="Rectangle 4"/>
            <p:cNvSpPr>
              <a:spLocks noChangeArrowheads="1"/>
            </p:cNvSpPr>
            <p:nvPr/>
          </p:nvSpPr>
          <p:spPr bwMode="auto">
            <a:xfrm>
              <a:off x="480" y="2304"/>
              <a:ext cx="4608"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defRPr/>
              </a:pPr>
              <a:r>
                <a:rPr lang="en-US" altLang="en-US" sz="1800" b="1" dirty="0">
                  <a:solidFill>
                    <a:schemeClr val="accent3"/>
                  </a:solidFill>
                  <a:latin typeface="+mn-lt"/>
                </a:rPr>
                <a:t>Example3</a:t>
              </a:r>
              <a:r>
                <a:rPr lang="en-US" altLang="en-US" sz="1800" dirty="0">
                  <a:latin typeface="+mn-lt"/>
                </a:rPr>
                <a:t>: 32-bit division of –48 by 5</a:t>
              </a:r>
            </a:p>
          </p:txBody>
        </p:sp>
        <p:sp>
          <p:nvSpPr>
            <p:cNvPr id="54281" name="Text Box 5"/>
            <p:cNvSpPr txBox="1">
              <a:spLocks noChangeArrowheads="1"/>
            </p:cNvSpPr>
            <p:nvPr/>
          </p:nvSpPr>
          <p:spPr bwMode="auto">
            <a:xfrm>
              <a:off x="960" y="2688"/>
              <a:ext cx="3840"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2286000"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2286000"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2286000"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2286000"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2286000"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2286000"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2286000"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2286000"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2286000"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1800" dirty="0" err="1">
                  <a:latin typeface="+mn-lt"/>
                </a:rPr>
                <a:t>mov</a:t>
              </a:r>
              <a:r>
                <a:rPr lang="en-US" altLang="en-US" sz="1800" dirty="0">
                  <a:latin typeface="+mn-lt"/>
                </a:rPr>
                <a:t>  eax,-48</a:t>
              </a:r>
            </a:p>
            <a:p>
              <a:pPr eaLnBrk="1" hangingPunct="1">
                <a:lnSpc>
                  <a:spcPct val="50000"/>
                </a:lnSpc>
                <a:spcBef>
                  <a:spcPct val="50000"/>
                </a:spcBef>
                <a:buClrTx/>
                <a:buFontTx/>
                <a:buNone/>
                <a:defRPr/>
              </a:pPr>
              <a:r>
                <a:rPr lang="en-US" altLang="en-US" sz="1800" b="1" dirty="0" err="1">
                  <a:solidFill>
                    <a:schemeClr val="accent3"/>
                  </a:solidFill>
                  <a:latin typeface="+mn-lt"/>
                </a:rPr>
                <a:t>cdq</a:t>
              </a:r>
              <a:r>
                <a:rPr lang="en-US" altLang="en-US" sz="1800" b="1" dirty="0">
                  <a:solidFill>
                    <a:schemeClr val="accent3"/>
                  </a:solidFill>
                  <a:latin typeface="+mn-lt"/>
                </a:rPr>
                <a:t>		; extend EAX into EDX</a:t>
              </a:r>
            </a:p>
            <a:p>
              <a:pPr eaLnBrk="1" hangingPunct="1">
                <a:lnSpc>
                  <a:spcPct val="50000"/>
                </a:lnSpc>
                <a:spcBef>
                  <a:spcPct val="50000"/>
                </a:spcBef>
                <a:buClrTx/>
                <a:buFontTx/>
                <a:buNone/>
                <a:defRPr/>
              </a:pPr>
              <a:r>
                <a:rPr lang="en-US" altLang="en-US" sz="1800" dirty="0" err="1">
                  <a:latin typeface="+mn-lt"/>
                </a:rPr>
                <a:t>mov</a:t>
              </a:r>
              <a:r>
                <a:rPr lang="en-US" altLang="en-US" sz="1800" dirty="0">
                  <a:latin typeface="+mn-lt"/>
                </a:rPr>
                <a:t>  ebx,5</a:t>
              </a:r>
            </a:p>
            <a:p>
              <a:pPr eaLnBrk="1" hangingPunct="1">
                <a:lnSpc>
                  <a:spcPct val="50000"/>
                </a:lnSpc>
                <a:spcBef>
                  <a:spcPct val="50000"/>
                </a:spcBef>
                <a:buClrTx/>
                <a:buFontTx/>
                <a:buNone/>
                <a:defRPr/>
              </a:pPr>
              <a:r>
                <a:rPr lang="en-US" altLang="en-US" sz="1800" dirty="0" err="1">
                  <a:solidFill>
                    <a:schemeClr val="accent3"/>
                  </a:solidFill>
                  <a:latin typeface="+mn-lt"/>
                </a:rPr>
                <a:t>idiv</a:t>
              </a:r>
              <a:r>
                <a:rPr lang="en-US" altLang="en-US" sz="1800" dirty="0">
                  <a:solidFill>
                    <a:schemeClr val="accent3"/>
                  </a:solidFill>
                  <a:latin typeface="+mn-lt"/>
                </a:rPr>
                <a:t> </a:t>
              </a:r>
              <a:r>
                <a:rPr lang="en-US" altLang="en-US" sz="1800" dirty="0" err="1">
                  <a:latin typeface="+mn-lt"/>
                </a:rPr>
                <a:t>ebx</a:t>
              </a:r>
              <a:r>
                <a:rPr lang="en-US" altLang="en-US" sz="1800" dirty="0">
                  <a:latin typeface="+mn-lt"/>
                </a:rPr>
                <a:t>	; EAX = -9,  EDX = -3</a:t>
              </a:r>
            </a:p>
          </p:txBody>
        </p:sp>
      </p:grpSp>
      <p:sp>
        <p:nvSpPr>
          <p:cNvPr id="54278" name="Rectangle 7"/>
          <p:cNvSpPr>
            <a:spLocks noChangeArrowheads="1"/>
          </p:cNvSpPr>
          <p:nvPr/>
        </p:nvSpPr>
        <p:spPr bwMode="auto">
          <a:xfrm>
            <a:off x="1143000" y="1800860"/>
            <a:ext cx="7315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defRPr/>
            </a:pPr>
            <a:r>
              <a:rPr lang="en-US" altLang="en-US" sz="1800" b="1" dirty="0">
                <a:solidFill>
                  <a:schemeClr val="accent3"/>
                </a:solidFill>
                <a:latin typeface="+mn-lt"/>
              </a:rPr>
              <a:t>Example2</a:t>
            </a:r>
            <a:r>
              <a:rPr lang="en-US" altLang="en-US" sz="1800" dirty="0">
                <a:latin typeface="+mn-lt"/>
              </a:rPr>
              <a:t>: 16-bit division of –48 by 5</a:t>
            </a:r>
          </a:p>
        </p:txBody>
      </p:sp>
      <p:sp>
        <p:nvSpPr>
          <p:cNvPr id="54279" name="Text Box 8"/>
          <p:cNvSpPr txBox="1">
            <a:spLocks noChangeArrowheads="1"/>
          </p:cNvSpPr>
          <p:nvPr/>
        </p:nvSpPr>
        <p:spPr bwMode="auto">
          <a:xfrm>
            <a:off x="1905000" y="2410460"/>
            <a:ext cx="60960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2286000"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2286000"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2286000"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2286000"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2286000"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2286000"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2286000"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2286000"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2286000"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1800" dirty="0" err="1">
                <a:latin typeface="+mn-lt"/>
              </a:rPr>
              <a:t>mov</a:t>
            </a:r>
            <a:r>
              <a:rPr lang="en-US" altLang="en-US" sz="1800" dirty="0">
                <a:latin typeface="+mn-lt"/>
              </a:rPr>
              <a:t>  ax,-48</a:t>
            </a:r>
          </a:p>
          <a:p>
            <a:pPr eaLnBrk="1" hangingPunct="1">
              <a:lnSpc>
                <a:spcPct val="50000"/>
              </a:lnSpc>
              <a:spcBef>
                <a:spcPct val="50000"/>
              </a:spcBef>
              <a:buClrTx/>
              <a:buFontTx/>
              <a:buNone/>
              <a:defRPr/>
            </a:pPr>
            <a:r>
              <a:rPr lang="en-US" altLang="en-US" sz="1800" b="1" dirty="0" err="1">
                <a:solidFill>
                  <a:schemeClr val="accent3"/>
                </a:solidFill>
                <a:latin typeface="+mn-lt"/>
              </a:rPr>
              <a:t>cwd</a:t>
            </a:r>
            <a:r>
              <a:rPr lang="en-US" altLang="en-US" sz="1800" b="1" dirty="0">
                <a:solidFill>
                  <a:schemeClr val="accent3"/>
                </a:solidFill>
                <a:latin typeface="+mn-lt"/>
              </a:rPr>
              <a:t>		; extend AX into DX</a:t>
            </a:r>
          </a:p>
          <a:p>
            <a:pPr eaLnBrk="1" hangingPunct="1">
              <a:lnSpc>
                <a:spcPct val="50000"/>
              </a:lnSpc>
              <a:spcBef>
                <a:spcPct val="50000"/>
              </a:spcBef>
              <a:buClrTx/>
              <a:buFontTx/>
              <a:buNone/>
              <a:defRPr/>
            </a:pPr>
            <a:r>
              <a:rPr lang="en-US" altLang="en-US" sz="1800" dirty="0" err="1">
                <a:latin typeface="+mn-lt"/>
              </a:rPr>
              <a:t>mov</a:t>
            </a:r>
            <a:r>
              <a:rPr lang="en-US" altLang="en-US" sz="1800" dirty="0">
                <a:latin typeface="+mn-lt"/>
              </a:rPr>
              <a:t>  bx,5	</a:t>
            </a:r>
          </a:p>
          <a:p>
            <a:pPr eaLnBrk="1" hangingPunct="1">
              <a:lnSpc>
                <a:spcPct val="50000"/>
              </a:lnSpc>
              <a:spcBef>
                <a:spcPct val="50000"/>
              </a:spcBef>
              <a:buClrTx/>
              <a:buFontTx/>
              <a:buNone/>
              <a:defRPr/>
            </a:pPr>
            <a:r>
              <a:rPr lang="en-US" altLang="en-US" sz="1800" dirty="0" err="1">
                <a:solidFill>
                  <a:schemeClr val="accent3"/>
                </a:solidFill>
                <a:latin typeface="+mn-lt"/>
              </a:rPr>
              <a:t>idiv</a:t>
            </a:r>
            <a:r>
              <a:rPr lang="en-US" altLang="en-US" sz="1800" dirty="0">
                <a:solidFill>
                  <a:schemeClr val="accent3"/>
                </a:solidFill>
                <a:latin typeface="+mn-lt"/>
              </a:rPr>
              <a:t> </a:t>
            </a:r>
            <a:r>
              <a:rPr lang="en-US" altLang="en-US" sz="1800" dirty="0" err="1">
                <a:latin typeface="+mn-lt"/>
              </a:rPr>
              <a:t>bx</a:t>
            </a:r>
            <a:r>
              <a:rPr lang="en-US" altLang="en-US" sz="1800" dirty="0">
                <a:latin typeface="+mn-lt"/>
              </a:rPr>
              <a:t>	; AX = -9,  DX = -3</a:t>
            </a: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675" y="2871752"/>
            <a:ext cx="5329238" cy="1634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7812526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Slide Number Placeholder 3"/>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F088EB6F-6424-5E4C-84FF-C6775FBE04E7}" type="slidenum">
              <a:rPr lang="en-US" altLang="en-US" sz="1600">
                <a:latin typeface="Times New Roman" charset="0"/>
              </a:rPr>
              <a:pPr eaLnBrk="1" hangingPunct="1">
                <a:spcBef>
                  <a:spcPct val="0"/>
                </a:spcBef>
                <a:buClrTx/>
                <a:buFontTx/>
                <a:buNone/>
                <a:defRPr/>
              </a:pPr>
              <a:t>79</a:t>
            </a:fld>
            <a:endParaRPr lang="en-US" altLang="en-US" sz="1600">
              <a:latin typeface="Times New Roman" charset="0"/>
            </a:endParaRPr>
          </a:p>
        </p:txBody>
      </p:sp>
      <p:sp>
        <p:nvSpPr>
          <p:cNvPr id="143362" name="Rectangle 2"/>
          <p:cNvSpPr>
            <a:spLocks noGrp="1" noChangeArrowheads="1"/>
          </p:cNvSpPr>
          <p:nvPr>
            <p:ph type="title"/>
          </p:nvPr>
        </p:nvSpPr>
        <p:spPr/>
        <p:txBody>
          <a:bodyPr>
            <a:normAutofit/>
          </a:bodyPr>
          <a:lstStyle/>
          <a:p>
            <a:pPr>
              <a:defRPr/>
            </a:pPr>
            <a:r>
              <a:rPr lang="en-US" altLang="en-US" sz="4000" b="1" dirty="0">
                <a:solidFill>
                  <a:schemeClr val="tx1"/>
                </a:solidFill>
              </a:rPr>
              <a:t>IDIV</a:t>
            </a:r>
            <a:r>
              <a:rPr lang="en-US" altLang="en-US" sz="4000" dirty="0">
                <a:solidFill>
                  <a:schemeClr val="tx1"/>
                </a:solidFill>
              </a:rPr>
              <a:t> </a:t>
            </a:r>
            <a:r>
              <a:rPr lang="en-US" altLang="en-US" sz="4000" b="1" dirty="0">
                <a:solidFill>
                  <a:schemeClr val="accent3"/>
                </a:solidFill>
              </a:rPr>
              <a:t>Examples</a:t>
            </a:r>
            <a:endParaRPr lang="en-US" altLang="en-US" sz="4000" dirty="0"/>
          </a:p>
        </p:txBody>
      </p:sp>
      <p:sp>
        <p:nvSpPr>
          <p:cNvPr id="55301" name="Text Box 3"/>
          <p:cNvSpPr txBox="1">
            <a:spLocks noChangeArrowheads="1"/>
          </p:cNvSpPr>
          <p:nvPr/>
        </p:nvSpPr>
        <p:spPr bwMode="auto">
          <a:xfrm>
            <a:off x="2545080" y="2803172"/>
            <a:ext cx="51054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3657600" algn="l"/>
                <a:tab pos="4114800"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3657600" algn="l"/>
                <a:tab pos="4114800"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3657600" algn="l"/>
                <a:tab pos="4114800"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3657600" algn="l"/>
                <a:tab pos="4114800"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3657600" algn="l"/>
                <a:tab pos="4114800"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3657600" algn="l"/>
                <a:tab pos="4114800"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1800" dirty="0" err="1">
                <a:latin typeface="+mn-lt"/>
              </a:rPr>
              <a:t>mov</a:t>
            </a:r>
            <a:r>
              <a:rPr lang="en-US" altLang="en-US" sz="1800" dirty="0">
                <a:latin typeface="+mn-lt"/>
              </a:rPr>
              <a:t>  ax,0FDFFh            ; -513</a:t>
            </a:r>
          </a:p>
          <a:p>
            <a:pPr eaLnBrk="1" hangingPunct="1">
              <a:lnSpc>
                <a:spcPct val="50000"/>
              </a:lnSpc>
              <a:spcBef>
                <a:spcPct val="50000"/>
              </a:spcBef>
              <a:buClrTx/>
              <a:buFontTx/>
              <a:buNone/>
              <a:defRPr/>
            </a:pPr>
            <a:r>
              <a:rPr lang="en-US" altLang="en-US" sz="1800" dirty="0" err="1">
                <a:solidFill>
                  <a:schemeClr val="accent3"/>
                </a:solidFill>
                <a:latin typeface="+mn-lt"/>
              </a:rPr>
              <a:t>cwd</a:t>
            </a:r>
            <a:endParaRPr lang="en-US" altLang="en-US" sz="1800" dirty="0">
              <a:solidFill>
                <a:schemeClr val="accent3"/>
              </a:solidFill>
              <a:latin typeface="+mn-lt"/>
            </a:endParaRPr>
          </a:p>
          <a:p>
            <a:pPr eaLnBrk="1" hangingPunct="1">
              <a:lnSpc>
                <a:spcPct val="50000"/>
              </a:lnSpc>
              <a:spcBef>
                <a:spcPct val="50000"/>
              </a:spcBef>
              <a:buClrTx/>
              <a:buFontTx/>
              <a:buNone/>
              <a:defRPr/>
            </a:pPr>
            <a:r>
              <a:rPr lang="en-US" altLang="en-US" sz="1800" dirty="0" err="1">
                <a:latin typeface="+mn-lt"/>
              </a:rPr>
              <a:t>mov</a:t>
            </a:r>
            <a:r>
              <a:rPr lang="en-US" altLang="en-US" sz="1800" dirty="0">
                <a:latin typeface="+mn-lt"/>
              </a:rPr>
              <a:t>  bx,100h</a:t>
            </a:r>
          </a:p>
          <a:p>
            <a:pPr eaLnBrk="1" hangingPunct="1">
              <a:lnSpc>
                <a:spcPct val="50000"/>
              </a:lnSpc>
              <a:spcBef>
                <a:spcPct val="50000"/>
              </a:spcBef>
              <a:buClrTx/>
              <a:buFontTx/>
              <a:buNone/>
              <a:defRPr/>
            </a:pPr>
            <a:r>
              <a:rPr lang="en-US" altLang="en-US" sz="1800" dirty="0" err="1">
                <a:solidFill>
                  <a:schemeClr val="accent3"/>
                </a:solidFill>
                <a:latin typeface="+mn-lt"/>
              </a:rPr>
              <a:t>idiv</a:t>
            </a:r>
            <a:r>
              <a:rPr lang="en-US" altLang="en-US" sz="1800" dirty="0">
                <a:solidFill>
                  <a:schemeClr val="accent3"/>
                </a:solidFill>
                <a:latin typeface="+mn-lt"/>
              </a:rPr>
              <a:t> </a:t>
            </a:r>
            <a:r>
              <a:rPr lang="en-US" altLang="en-US" sz="1800" dirty="0" err="1">
                <a:latin typeface="+mn-lt"/>
              </a:rPr>
              <a:t>bx</a:t>
            </a:r>
            <a:endParaRPr lang="en-US" altLang="en-US" sz="1800" dirty="0">
              <a:latin typeface="+mn-lt"/>
            </a:endParaRPr>
          </a:p>
        </p:txBody>
      </p:sp>
      <p:sp>
        <p:nvSpPr>
          <p:cNvPr id="55302" name="Text Box 4"/>
          <p:cNvSpPr txBox="1">
            <a:spLocks noChangeArrowheads="1"/>
          </p:cNvSpPr>
          <p:nvPr/>
        </p:nvSpPr>
        <p:spPr bwMode="auto">
          <a:xfrm>
            <a:off x="1211580" y="1788160"/>
            <a:ext cx="99441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marL="285750" indent="-285750" eaLnBrk="1" hangingPunct="1">
              <a:spcBef>
                <a:spcPct val="50000"/>
              </a:spcBef>
              <a:buClrTx/>
              <a:buFont typeface="Arial" charset="0"/>
              <a:buChar char="•"/>
              <a:defRPr/>
            </a:pPr>
            <a:r>
              <a:rPr lang="en-US" altLang="en-US" sz="1800" b="1" dirty="0">
                <a:solidFill>
                  <a:schemeClr val="accent3"/>
                </a:solidFill>
                <a:latin typeface="+mn-lt"/>
              </a:rPr>
              <a:t>Example4</a:t>
            </a:r>
            <a:r>
              <a:rPr lang="en-US" altLang="en-US" sz="1800" dirty="0">
                <a:latin typeface="+mn-lt"/>
              </a:rPr>
              <a:t>: What will be the hexadecimal values of DX and AX after the following instructions execute? Or, if divide overflow occurs, you can indicate that as your answer:</a:t>
            </a:r>
          </a:p>
        </p:txBody>
      </p:sp>
      <p:sp>
        <p:nvSpPr>
          <p:cNvPr id="143365" name="Text Box 5"/>
          <p:cNvSpPr txBox="1">
            <a:spLocks noChangeArrowheads="1"/>
          </p:cNvSpPr>
          <p:nvPr/>
        </p:nvSpPr>
        <p:spPr bwMode="auto">
          <a:xfrm>
            <a:off x="2697480" y="4426372"/>
            <a:ext cx="48006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50000"/>
              </a:spcBef>
              <a:buClrTx/>
              <a:buFontTx/>
              <a:buNone/>
              <a:defRPr/>
            </a:pPr>
            <a:r>
              <a:rPr lang="en-US" altLang="en-US" sz="1800">
                <a:solidFill>
                  <a:schemeClr val="tx2"/>
                </a:solidFill>
                <a:latin typeface="+mn-lt"/>
              </a:rPr>
              <a:t>DX = </a:t>
            </a:r>
            <a:r>
              <a:rPr lang="en-US" altLang="en-US" sz="1800" dirty="0" err="1">
                <a:solidFill>
                  <a:schemeClr val="tx2"/>
                </a:solidFill>
                <a:latin typeface="+mn-lt"/>
              </a:rPr>
              <a:t>FFFFh</a:t>
            </a:r>
            <a:r>
              <a:rPr lang="en-US" altLang="en-US" sz="1800" dirty="0">
                <a:solidFill>
                  <a:schemeClr val="tx2"/>
                </a:solidFill>
                <a:latin typeface="+mn-lt"/>
              </a:rPr>
              <a:t> (-1),  AX = </a:t>
            </a:r>
            <a:r>
              <a:rPr lang="en-US" altLang="en-US" sz="1800" dirty="0" err="1">
                <a:solidFill>
                  <a:schemeClr val="tx2"/>
                </a:solidFill>
                <a:latin typeface="+mn-lt"/>
              </a:rPr>
              <a:t>FFFEh</a:t>
            </a:r>
            <a:r>
              <a:rPr lang="en-US" altLang="en-US" sz="1800" dirty="0">
                <a:solidFill>
                  <a:schemeClr val="tx2"/>
                </a:solidFill>
                <a:latin typeface="+mn-lt"/>
              </a:rPr>
              <a:t> (-2)</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525" y="3722367"/>
            <a:ext cx="5329238" cy="1634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7986405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29192433-A24A-E346-8E14-B90720E1B198}" type="slidenum">
              <a:rPr lang="en-US" altLang="en-US" sz="1600">
                <a:latin typeface="Times New Roman" charset="0"/>
              </a:rPr>
              <a:pPr eaLnBrk="1" hangingPunct="1">
                <a:spcBef>
                  <a:spcPct val="0"/>
                </a:spcBef>
                <a:buClrTx/>
                <a:buFontTx/>
                <a:buNone/>
                <a:defRPr/>
              </a:pPr>
              <a:t>80</a:t>
            </a:fld>
            <a:endParaRPr lang="en-US" altLang="en-US" sz="1600">
              <a:latin typeface="Times New Roman" charset="0"/>
            </a:endParaRPr>
          </a:p>
        </p:txBody>
      </p:sp>
      <p:sp>
        <p:nvSpPr>
          <p:cNvPr id="102402" name="Rectangle 2"/>
          <p:cNvSpPr>
            <a:spLocks noGrp="1" noChangeArrowheads="1"/>
          </p:cNvSpPr>
          <p:nvPr>
            <p:ph type="title"/>
          </p:nvPr>
        </p:nvSpPr>
        <p:spPr>
          <a:xfrm>
            <a:off x="1257300" y="1016000"/>
            <a:ext cx="9944100" cy="785143"/>
          </a:xfrm>
        </p:spPr>
        <p:txBody>
          <a:bodyPr>
            <a:normAutofit/>
          </a:bodyPr>
          <a:lstStyle/>
          <a:p>
            <a:pPr eaLnBrk="1" hangingPunct="1">
              <a:defRPr/>
            </a:pPr>
            <a:r>
              <a:rPr lang="en-US" altLang="en-US" sz="4000" b="1" dirty="0">
                <a:solidFill>
                  <a:schemeClr val="accent3"/>
                </a:solidFill>
              </a:rPr>
              <a:t>Unsigned</a:t>
            </a:r>
            <a:r>
              <a:rPr lang="en-US" altLang="en-US" sz="4000" dirty="0"/>
              <a:t> </a:t>
            </a:r>
            <a:r>
              <a:rPr lang="en-US" altLang="en-US" sz="4000" b="1" dirty="0"/>
              <a:t>Arithmetic </a:t>
            </a:r>
            <a:r>
              <a:rPr lang="en-US" altLang="en-US" sz="4000" b="1" dirty="0">
                <a:solidFill>
                  <a:srgbClr val="00B050"/>
                </a:solidFill>
              </a:rPr>
              <a:t>Expressions</a:t>
            </a:r>
          </a:p>
        </p:txBody>
      </p:sp>
      <p:sp>
        <p:nvSpPr>
          <p:cNvPr id="56325" name="Rectangle 3"/>
          <p:cNvSpPr>
            <a:spLocks noGrp="1" noChangeArrowheads="1"/>
          </p:cNvSpPr>
          <p:nvPr>
            <p:ph type="body" idx="1"/>
          </p:nvPr>
        </p:nvSpPr>
        <p:spPr>
          <a:xfrm>
            <a:off x="1422400" y="1839242"/>
            <a:ext cx="9639300" cy="2847057"/>
          </a:xfrm>
        </p:spPr>
        <p:txBody>
          <a:bodyPr>
            <a:normAutofit/>
          </a:bodyPr>
          <a:lstStyle/>
          <a:p>
            <a:pPr eaLnBrk="1" hangingPunct="1">
              <a:lnSpc>
                <a:spcPct val="190000"/>
              </a:lnSpc>
              <a:buFont typeface="Arial" charset="0"/>
              <a:buChar char="•"/>
              <a:defRPr/>
            </a:pPr>
            <a:r>
              <a:rPr lang="en-US" altLang="en-US" dirty="0"/>
              <a:t> Some good reasons to learn how to implement integer expressions:</a:t>
            </a:r>
          </a:p>
          <a:p>
            <a:pPr lvl="1" eaLnBrk="1" hangingPunct="1">
              <a:lnSpc>
                <a:spcPct val="190000"/>
              </a:lnSpc>
              <a:defRPr/>
            </a:pPr>
            <a:r>
              <a:rPr lang="en-US" altLang="en-US" dirty="0"/>
              <a:t>Learn how do compilers do it</a:t>
            </a:r>
          </a:p>
          <a:p>
            <a:pPr lvl="1" eaLnBrk="1" hangingPunct="1">
              <a:lnSpc>
                <a:spcPct val="190000"/>
              </a:lnSpc>
              <a:defRPr/>
            </a:pPr>
            <a:r>
              <a:rPr lang="en-US" altLang="en-US" dirty="0"/>
              <a:t>Test your understanding of </a:t>
            </a:r>
            <a:r>
              <a:rPr lang="en-US" altLang="en-US" dirty="0">
                <a:solidFill>
                  <a:schemeClr val="accent3"/>
                </a:solidFill>
              </a:rPr>
              <a:t>MUL</a:t>
            </a:r>
            <a:r>
              <a:rPr lang="en-US" altLang="en-US" dirty="0"/>
              <a:t>, </a:t>
            </a:r>
            <a:r>
              <a:rPr lang="en-US" altLang="en-US" dirty="0">
                <a:solidFill>
                  <a:schemeClr val="accent3"/>
                </a:solidFill>
              </a:rPr>
              <a:t>IMUL</a:t>
            </a:r>
            <a:r>
              <a:rPr lang="en-US" altLang="en-US" dirty="0"/>
              <a:t>, </a:t>
            </a:r>
            <a:r>
              <a:rPr lang="en-US" altLang="en-US" dirty="0">
                <a:solidFill>
                  <a:schemeClr val="accent3"/>
                </a:solidFill>
              </a:rPr>
              <a:t>DIV</a:t>
            </a:r>
            <a:r>
              <a:rPr lang="en-US" altLang="en-US" dirty="0"/>
              <a:t>, </a:t>
            </a:r>
            <a:r>
              <a:rPr lang="en-US" altLang="en-US" dirty="0">
                <a:solidFill>
                  <a:schemeClr val="accent3"/>
                </a:solidFill>
              </a:rPr>
              <a:t>IDIV</a:t>
            </a:r>
          </a:p>
          <a:p>
            <a:pPr lvl="1" eaLnBrk="1" hangingPunct="1">
              <a:lnSpc>
                <a:spcPct val="190000"/>
              </a:lnSpc>
              <a:defRPr/>
            </a:pPr>
            <a:r>
              <a:rPr lang="en-US" altLang="en-US" dirty="0"/>
              <a:t>Check for overflow (</a:t>
            </a:r>
            <a:r>
              <a:rPr lang="en-US" altLang="en-US" dirty="0">
                <a:solidFill>
                  <a:srgbClr val="C00000"/>
                </a:solidFill>
              </a:rPr>
              <a:t>Carry</a:t>
            </a:r>
            <a:r>
              <a:rPr lang="en-US" altLang="en-US" dirty="0"/>
              <a:t> and </a:t>
            </a:r>
            <a:r>
              <a:rPr lang="en-US" altLang="en-US" dirty="0">
                <a:solidFill>
                  <a:srgbClr val="C00000"/>
                </a:solidFill>
              </a:rPr>
              <a:t>Overflow</a:t>
            </a:r>
            <a:r>
              <a:rPr lang="en-US" altLang="en-US" dirty="0"/>
              <a:t> flags)</a:t>
            </a:r>
          </a:p>
        </p:txBody>
      </p:sp>
    </p:spTree>
    <p:extLst>
      <p:ext uri="{BB962C8B-B14F-4D97-AF65-F5344CB8AC3E}">
        <p14:creationId xmlns:p14="http://schemas.microsoft.com/office/powerpoint/2010/main" val="978862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A3C40-2FD6-2147-81DF-D85893DA8C44}"/>
              </a:ext>
            </a:extLst>
          </p:cNvPr>
          <p:cNvSpPr>
            <a:spLocks noGrp="1"/>
          </p:cNvSpPr>
          <p:nvPr>
            <p:ph type="sldNum" sz="quarter" idx="12"/>
          </p:nvPr>
        </p:nvSpPr>
        <p:spPr/>
        <p:txBody>
          <a:bodyPr/>
          <a:lstStyle/>
          <a:p>
            <a:fld id="{755F7E7C-0370-0947-BF7A-78A4B49FB1FE}" type="slidenum">
              <a:rPr lang="en-US" smtClean="0"/>
              <a:t>9</a:t>
            </a:fld>
            <a:endParaRPr lang="en-US"/>
          </a:p>
        </p:txBody>
      </p:sp>
    </p:spTree>
    <p:extLst>
      <p:ext uri="{BB962C8B-B14F-4D97-AF65-F5344CB8AC3E}">
        <p14:creationId xmlns:p14="http://schemas.microsoft.com/office/powerpoint/2010/main" val="22530315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29192433-A24A-E346-8E14-B90720E1B198}" type="slidenum">
              <a:rPr lang="en-US" altLang="en-US" sz="1600">
                <a:latin typeface="Times New Roman" charset="0"/>
              </a:rPr>
              <a:pPr eaLnBrk="1" hangingPunct="1">
                <a:spcBef>
                  <a:spcPct val="0"/>
                </a:spcBef>
                <a:buClrTx/>
                <a:buFontTx/>
                <a:buNone/>
                <a:defRPr/>
              </a:pPr>
              <a:t>81</a:t>
            </a:fld>
            <a:endParaRPr lang="en-US" altLang="en-US" sz="1600">
              <a:latin typeface="Times New Roman" charset="0"/>
            </a:endParaRPr>
          </a:p>
        </p:txBody>
      </p:sp>
      <p:sp>
        <p:nvSpPr>
          <p:cNvPr id="102402" name="Rectangle 2"/>
          <p:cNvSpPr>
            <a:spLocks noGrp="1" noChangeArrowheads="1"/>
          </p:cNvSpPr>
          <p:nvPr>
            <p:ph type="title"/>
          </p:nvPr>
        </p:nvSpPr>
        <p:spPr>
          <a:xfrm>
            <a:off x="1257300" y="1016000"/>
            <a:ext cx="9944100" cy="785143"/>
          </a:xfrm>
        </p:spPr>
        <p:txBody>
          <a:bodyPr>
            <a:normAutofit/>
          </a:bodyPr>
          <a:lstStyle/>
          <a:p>
            <a:pPr eaLnBrk="1" hangingPunct="1">
              <a:defRPr/>
            </a:pPr>
            <a:r>
              <a:rPr lang="en-US" altLang="en-US" sz="4000" b="1" dirty="0">
                <a:solidFill>
                  <a:schemeClr val="accent3"/>
                </a:solidFill>
              </a:rPr>
              <a:t>Unsigned</a:t>
            </a:r>
            <a:r>
              <a:rPr lang="en-US" altLang="en-US" sz="4000" dirty="0"/>
              <a:t> </a:t>
            </a:r>
            <a:r>
              <a:rPr lang="en-US" altLang="en-US" sz="4000" b="1" dirty="0"/>
              <a:t>Arithmetic </a:t>
            </a:r>
            <a:r>
              <a:rPr lang="en-US" altLang="en-US" sz="4000" b="1" dirty="0">
                <a:solidFill>
                  <a:srgbClr val="00B050"/>
                </a:solidFill>
              </a:rPr>
              <a:t>Expressions</a:t>
            </a:r>
          </a:p>
        </p:txBody>
      </p:sp>
      <p:grpSp>
        <p:nvGrpSpPr>
          <p:cNvPr id="102410" name="Group 10"/>
          <p:cNvGrpSpPr>
            <a:grpSpLocks/>
          </p:cNvGrpSpPr>
          <p:nvPr/>
        </p:nvGrpSpPr>
        <p:grpSpPr bwMode="auto">
          <a:xfrm>
            <a:off x="1422400" y="2130415"/>
            <a:ext cx="7391400" cy="3235865"/>
            <a:chOff x="384" y="1968"/>
            <a:chExt cx="4656" cy="1576"/>
          </a:xfrm>
        </p:grpSpPr>
        <p:sp>
          <p:nvSpPr>
            <p:cNvPr id="56327" name="Rectangle 4"/>
            <p:cNvSpPr>
              <a:spLocks noChangeArrowheads="1"/>
            </p:cNvSpPr>
            <p:nvPr/>
          </p:nvSpPr>
          <p:spPr bwMode="auto">
            <a:xfrm>
              <a:off x="384" y="1968"/>
              <a:ext cx="4656"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defRPr/>
              </a:pPr>
              <a:r>
                <a:rPr lang="en-US" altLang="en-US" sz="2000" b="1" dirty="0">
                  <a:solidFill>
                    <a:schemeClr val="accent3"/>
                  </a:solidFill>
                  <a:latin typeface="+mn-lt"/>
                </a:rPr>
                <a:t>Example1</a:t>
              </a:r>
              <a:r>
                <a:rPr lang="en-US" altLang="en-US" sz="2000" dirty="0">
                  <a:latin typeface="+mn-lt"/>
                </a:rPr>
                <a:t>:   </a:t>
              </a:r>
              <a:r>
                <a:rPr lang="en-US" altLang="en-US" sz="2000" b="1" dirty="0">
                  <a:solidFill>
                    <a:schemeClr val="tx2"/>
                  </a:solidFill>
                  <a:latin typeface="+mn-lt"/>
                </a:rPr>
                <a:t>var4 = (var1 + var2) * var3</a:t>
              </a:r>
            </a:p>
          </p:txBody>
        </p:sp>
        <p:sp>
          <p:nvSpPr>
            <p:cNvPr id="56328" name="Text Box 5"/>
            <p:cNvSpPr txBox="1">
              <a:spLocks noChangeArrowheads="1"/>
            </p:cNvSpPr>
            <p:nvPr/>
          </p:nvSpPr>
          <p:spPr bwMode="auto">
            <a:xfrm>
              <a:off x="850" y="2320"/>
              <a:ext cx="3840" cy="1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2744788"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2744788"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2744788"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2744788"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2744788"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2000" dirty="0">
                  <a:latin typeface="+mn-lt"/>
                </a:rPr>
                <a:t>; Assume </a:t>
              </a:r>
              <a:r>
                <a:rPr lang="en-US" altLang="en-US" sz="2000" b="1" dirty="0">
                  <a:solidFill>
                    <a:srgbClr val="C00000"/>
                  </a:solidFill>
                  <a:latin typeface="+mn-lt"/>
                </a:rPr>
                <a:t>unsigned</a:t>
              </a:r>
              <a:r>
                <a:rPr lang="en-US" altLang="en-US" sz="2000" dirty="0">
                  <a:solidFill>
                    <a:srgbClr val="C00000"/>
                  </a:solidFill>
                  <a:latin typeface="+mn-lt"/>
                </a:rPr>
                <a:t> </a:t>
              </a:r>
              <a:r>
                <a:rPr lang="en-US" altLang="en-US" sz="2000" dirty="0">
                  <a:latin typeface="+mn-lt"/>
                </a:rPr>
                <a:t>operands</a:t>
              </a:r>
            </a:p>
            <a:p>
              <a:pPr eaLnBrk="1" hangingPunct="1">
                <a:lnSpc>
                  <a:spcPct val="50000"/>
                </a:lnSpc>
                <a:spcBef>
                  <a:spcPct val="50000"/>
                </a:spcBef>
                <a:buClrTx/>
                <a:buFontTx/>
                <a:buNone/>
                <a:defRPr/>
              </a:pPr>
              <a:endParaRPr lang="en-US" altLang="en-US" sz="2000" dirty="0">
                <a:latin typeface="+mn-lt"/>
              </a:endParaRPr>
            </a:p>
            <a:p>
              <a:pPr eaLnBrk="1" hangingPunct="1">
                <a:lnSpc>
                  <a:spcPct val="50000"/>
                </a:lnSpc>
                <a:spcBef>
                  <a:spcPct val="50000"/>
                </a:spcBef>
                <a:buClrTx/>
                <a:buFontTx/>
                <a:buNone/>
                <a:defRPr/>
              </a:pPr>
              <a:endParaRPr lang="en-US" altLang="en-US" sz="2000" baseline="30000" dirty="0">
                <a:latin typeface="+mn-lt"/>
              </a:endParaRPr>
            </a:p>
          </p:txBody>
        </p:sp>
      </p:grpSp>
      <p:sp>
        <p:nvSpPr>
          <p:cNvPr id="2" name="Rectangle 1"/>
          <p:cNvSpPr/>
          <p:nvPr/>
        </p:nvSpPr>
        <p:spPr>
          <a:xfrm>
            <a:off x="8402240" y="3659120"/>
            <a:ext cx="3255169"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solidFill>
                  <a:srgbClr val="2F2A2B"/>
                </a:solidFill>
              </a:rPr>
              <a:t>A good reason </a:t>
            </a:r>
            <a:r>
              <a:rPr lang="en-US" b="1" u="sng" dirty="0">
                <a:solidFill>
                  <a:srgbClr val="2F2A2B"/>
                </a:solidFill>
              </a:rPr>
              <a:t>for checking the Carry flag after executing MUL </a:t>
            </a:r>
            <a:r>
              <a:rPr lang="en-US" dirty="0">
                <a:solidFill>
                  <a:srgbClr val="2F2A2B"/>
                </a:solidFill>
              </a:rPr>
              <a:t>is to </a:t>
            </a:r>
            <a:r>
              <a:rPr lang="en-US" dirty="0">
                <a:solidFill>
                  <a:srgbClr val="C00000"/>
                </a:solidFill>
              </a:rPr>
              <a:t>know whether the upper half</a:t>
            </a:r>
          </a:p>
          <a:p>
            <a:r>
              <a:rPr lang="en-US" dirty="0">
                <a:solidFill>
                  <a:srgbClr val="C00000"/>
                </a:solidFill>
              </a:rPr>
              <a:t>of the product can safely be ignored</a:t>
            </a:r>
            <a:r>
              <a:rPr lang="en-US" dirty="0">
                <a:solidFill>
                  <a:srgbClr val="2F2A2B"/>
                </a:solidFill>
              </a:rPr>
              <a:t>.</a:t>
            </a:r>
            <a:endParaRPr lang="en-US" dirty="0">
              <a:solidFill>
                <a:srgbClr val="2F2A2B"/>
              </a:solidFill>
              <a:effectLst/>
            </a:endParaRPr>
          </a:p>
        </p:txBody>
      </p:sp>
      <p:pic>
        <p:nvPicPr>
          <p:cNvPr id="1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7872" y="1801142"/>
            <a:ext cx="4893303" cy="162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277591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29192433-A24A-E346-8E14-B90720E1B198}" type="slidenum">
              <a:rPr lang="en-US" altLang="en-US" sz="1600">
                <a:latin typeface="Times New Roman" charset="0"/>
              </a:rPr>
              <a:pPr eaLnBrk="1" hangingPunct="1">
                <a:spcBef>
                  <a:spcPct val="0"/>
                </a:spcBef>
                <a:buClrTx/>
                <a:buFontTx/>
                <a:buNone/>
                <a:defRPr/>
              </a:pPr>
              <a:t>82</a:t>
            </a:fld>
            <a:endParaRPr lang="en-US" altLang="en-US" sz="1600">
              <a:latin typeface="Times New Roman" charset="0"/>
            </a:endParaRPr>
          </a:p>
        </p:txBody>
      </p:sp>
      <p:sp>
        <p:nvSpPr>
          <p:cNvPr id="102402" name="Rectangle 2"/>
          <p:cNvSpPr>
            <a:spLocks noGrp="1" noChangeArrowheads="1"/>
          </p:cNvSpPr>
          <p:nvPr>
            <p:ph type="title"/>
          </p:nvPr>
        </p:nvSpPr>
        <p:spPr>
          <a:xfrm>
            <a:off x="1257300" y="1016000"/>
            <a:ext cx="9944100" cy="785143"/>
          </a:xfrm>
        </p:spPr>
        <p:txBody>
          <a:bodyPr>
            <a:normAutofit/>
          </a:bodyPr>
          <a:lstStyle/>
          <a:p>
            <a:pPr eaLnBrk="1" hangingPunct="1">
              <a:defRPr/>
            </a:pPr>
            <a:r>
              <a:rPr lang="en-US" altLang="en-US" sz="4000" b="1" dirty="0">
                <a:solidFill>
                  <a:schemeClr val="accent3"/>
                </a:solidFill>
              </a:rPr>
              <a:t>Unsigned</a:t>
            </a:r>
            <a:r>
              <a:rPr lang="en-US" altLang="en-US" sz="4000" dirty="0"/>
              <a:t> </a:t>
            </a:r>
            <a:r>
              <a:rPr lang="en-US" altLang="en-US" sz="4000" b="1" dirty="0"/>
              <a:t>Arithmetic </a:t>
            </a:r>
            <a:r>
              <a:rPr lang="en-US" altLang="en-US" sz="4000" b="1" dirty="0">
                <a:solidFill>
                  <a:srgbClr val="00B050"/>
                </a:solidFill>
              </a:rPr>
              <a:t>Expressions</a:t>
            </a:r>
          </a:p>
        </p:txBody>
      </p:sp>
      <p:grpSp>
        <p:nvGrpSpPr>
          <p:cNvPr id="102410" name="Group 10"/>
          <p:cNvGrpSpPr>
            <a:grpSpLocks/>
          </p:cNvGrpSpPr>
          <p:nvPr/>
        </p:nvGrpSpPr>
        <p:grpSpPr bwMode="auto">
          <a:xfrm>
            <a:off x="1422400" y="2130415"/>
            <a:ext cx="7391400" cy="3235865"/>
            <a:chOff x="384" y="1968"/>
            <a:chExt cx="4656" cy="1576"/>
          </a:xfrm>
        </p:grpSpPr>
        <p:sp>
          <p:nvSpPr>
            <p:cNvPr id="56327" name="Rectangle 4"/>
            <p:cNvSpPr>
              <a:spLocks noChangeArrowheads="1"/>
            </p:cNvSpPr>
            <p:nvPr/>
          </p:nvSpPr>
          <p:spPr bwMode="auto">
            <a:xfrm>
              <a:off x="384" y="1968"/>
              <a:ext cx="4656"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defRPr/>
              </a:pPr>
              <a:r>
                <a:rPr lang="en-US" altLang="en-US" sz="2000" b="1" dirty="0">
                  <a:solidFill>
                    <a:schemeClr val="accent3"/>
                  </a:solidFill>
                  <a:latin typeface="+mn-lt"/>
                </a:rPr>
                <a:t>Example1</a:t>
              </a:r>
              <a:r>
                <a:rPr lang="en-US" altLang="en-US" sz="2000" dirty="0">
                  <a:latin typeface="+mn-lt"/>
                </a:rPr>
                <a:t>:   </a:t>
              </a:r>
              <a:r>
                <a:rPr lang="en-US" altLang="en-US" sz="2000" b="1" dirty="0">
                  <a:solidFill>
                    <a:schemeClr val="tx2"/>
                  </a:solidFill>
                  <a:latin typeface="+mn-lt"/>
                </a:rPr>
                <a:t>var4 = (var1 + var2) * var3</a:t>
              </a:r>
            </a:p>
          </p:txBody>
        </p:sp>
        <p:sp>
          <p:nvSpPr>
            <p:cNvPr id="56328" name="Text Box 5"/>
            <p:cNvSpPr txBox="1">
              <a:spLocks noChangeArrowheads="1"/>
            </p:cNvSpPr>
            <p:nvPr/>
          </p:nvSpPr>
          <p:spPr bwMode="auto">
            <a:xfrm>
              <a:off x="850" y="2320"/>
              <a:ext cx="3840" cy="1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2744788"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2744788"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2744788"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2744788"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2744788"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2000" dirty="0">
                  <a:latin typeface="+mn-lt"/>
                </a:rPr>
                <a:t>; Assume </a:t>
              </a:r>
              <a:r>
                <a:rPr lang="en-US" altLang="en-US" sz="2000" b="1" dirty="0">
                  <a:solidFill>
                    <a:srgbClr val="C00000"/>
                  </a:solidFill>
                  <a:latin typeface="+mn-lt"/>
                </a:rPr>
                <a:t>unsigned</a:t>
              </a:r>
              <a:r>
                <a:rPr lang="en-US" altLang="en-US" sz="2000" dirty="0">
                  <a:solidFill>
                    <a:srgbClr val="C00000"/>
                  </a:solidFill>
                  <a:latin typeface="+mn-lt"/>
                </a:rPr>
                <a:t> </a:t>
              </a:r>
              <a:r>
                <a:rPr lang="en-US" altLang="en-US" sz="2000" dirty="0">
                  <a:latin typeface="+mn-lt"/>
                </a:rPr>
                <a:t>operands</a:t>
              </a:r>
            </a:p>
            <a:p>
              <a:pPr eaLnBrk="1" hangingPunct="1">
                <a:lnSpc>
                  <a:spcPct val="50000"/>
                </a:lnSpc>
                <a:spcBef>
                  <a:spcPct val="50000"/>
                </a:spcBef>
                <a:buClrTx/>
                <a:buFontTx/>
                <a:buNone/>
                <a:defRPr/>
              </a:pPr>
              <a:endParaRPr lang="en-US" altLang="en-US" sz="2000" dirty="0">
                <a:latin typeface="+mn-lt"/>
              </a:endParaRPr>
            </a:p>
            <a:p>
              <a:pPr eaLnBrk="1" hangingPunct="1">
                <a:lnSpc>
                  <a:spcPct val="50000"/>
                </a:lnSpc>
                <a:spcBef>
                  <a:spcPct val="50000"/>
                </a:spcBef>
                <a:buClrTx/>
                <a:buFontTx/>
                <a:buNone/>
                <a:defRPr/>
              </a:pPr>
              <a:r>
                <a:rPr lang="en-US" altLang="en-US" sz="2000" dirty="0" err="1">
                  <a:latin typeface="+mn-lt"/>
                </a:rPr>
                <a:t>mov</a:t>
              </a:r>
              <a:r>
                <a:rPr lang="en-US" altLang="en-US" sz="2000" dirty="0">
                  <a:latin typeface="+mn-lt"/>
                </a:rPr>
                <a:t>  eax,var1</a:t>
              </a:r>
            </a:p>
            <a:p>
              <a:pPr eaLnBrk="1" hangingPunct="1">
                <a:lnSpc>
                  <a:spcPct val="50000"/>
                </a:lnSpc>
                <a:spcBef>
                  <a:spcPct val="50000"/>
                </a:spcBef>
                <a:buClrTx/>
                <a:buFontTx/>
                <a:buNone/>
                <a:defRPr/>
              </a:pPr>
              <a:r>
                <a:rPr lang="en-US" altLang="en-US" sz="2000" dirty="0">
                  <a:solidFill>
                    <a:schemeClr val="accent3"/>
                  </a:solidFill>
                  <a:latin typeface="+mn-lt"/>
                </a:rPr>
                <a:t>add</a:t>
              </a:r>
              <a:r>
                <a:rPr lang="en-US" altLang="en-US" sz="2000" dirty="0">
                  <a:latin typeface="+mn-lt"/>
                </a:rPr>
                <a:t>  eax,var2	; EAX = var1 + var2</a:t>
              </a:r>
            </a:p>
            <a:p>
              <a:pPr eaLnBrk="1" hangingPunct="1">
                <a:lnSpc>
                  <a:spcPct val="50000"/>
                </a:lnSpc>
                <a:spcBef>
                  <a:spcPct val="50000"/>
                </a:spcBef>
                <a:buClrTx/>
                <a:buFontTx/>
                <a:buNone/>
                <a:defRPr/>
              </a:pPr>
              <a:r>
                <a:rPr lang="en-US" altLang="en-US" sz="2000" dirty="0" err="1">
                  <a:solidFill>
                    <a:schemeClr val="accent3"/>
                  </a:solidFill>
                  <a:latin typeface="+mn-lt"/>
                </a:rPr>
                <a:t>mul</a:t>
              </a:r>
              <a:r>
                <a:rPr lang="en-US" altLang="en-US" sz="2000" dirty="0">
                  <a:latin typeface="+mn-lt"/>
                </a:rPr>
                <a:t>  var3	; EAX = EAX * var3</a:t>
              </a:r>
            </a:p>
            <a:p>
              <a:pPr eaLnBrk="1" hangingPunct="1">
                <a:lnSpc>
                  <a:spcPct val="50000"/>
                </a:lnSpc>
                <a:spcBef>
                  <a:spcPct val="50000"/>
                </a:spcBef>
                <a:buClrTx/>
                <a:buFontTx/>
                <a:buNone/>
                <a:defRPr/>
              </a:pPr>
              <a:r>
                <a:rPr lang="en-US" altLang="en-US" sz="2000" dirty="0" err="1">
                  <a:latin typeface="+mn-lt"/>
                </a:rPr>
                <a:t>jc</a:t>
              </a:r>
              <a:r>
                <a:rPr lang="en-US" altLang="en-US" sz="2000" dirty="0">
                  <a:latin typeface="+mn-lt"/>
                </a:rPr>
                <a:t>   </a:t>
              </a:r>
              <a:r>
                <a:rPr lang="en-US" altLang="en-US" sz="2000" dirty="0" err="1">
                  <a:latin typeface="+mn-lt"/>
                </a:rPr>
                <a:t>TooBig</a:t>
              </a:r>
              <a:r>
                <a:rPr lang="en-US" altLang="en-US" sz="2000" dirty="0">
                  <a:latin typeface="+mn-lt"/>
                </a:rPr>
                <a:t>	; </a:t>
              </a:r>
              <a:r>
                <a:rPr lang="en-US" altLang="en-US" sz="2000" dirty="0">
                  <a:solidFill>
                    <a:srgbClr val="C00000"/>
                  </a:solidFill>
                  <a:latin typeface="+mn-lt"/>
                </a:rPr>
                <a:t>check for carry</a:t>
              </a:r>
            </a:p>
            <a:p>
              <a:pPr eaLnBrk="1" hangingPunct="1">
                <a:lnSpc>
                  <a:spcPct val="50000"/>
                </a:lnSpc>
                <a:spcBef>
                  <a:spcPct val="50000"/>
                </a:spcBef>
                <a:buClrTx/>
                <a:buFontTx/>
                <a:buNone/>
                <a:defRPr/>
              </a:pPr>
              <a:r>
                <a:rPr lang="en-US" altLang="en-US" sz="2000" dirty="0" err="1">
                  <a:latin typeface="+mn-lt"/>
                </a:rPr>
                <a:t>mov</a:t>
              </a:r>
              <a:r>
                <a:rPr lang="en-US" altLang="en-US" sz="2000" dirty="0">
                  <a:latin typeface="+mn-lt"/>
                </a:rPr>
                <a:t>  var4,eax	; save product</a:t>
              </a:r>
              <a:endParaRPr lang="en-US" altLang="en-US" sz="2000" baseline="30000" dirty="0">
                <a:latin typeface="+mn-lt"/>
              </a:endParaRPr>
            </a:p>
          </p:txBody>
        </p:sp>
      </p:grpSp>
      <p:sp>
        <p:nvSpPr>
          <p:cNvPr id="2" name="Rectangle 1"/>
          <p:cNvSpPr/>
          <p:nvPr/>
        </p:nvSpPr>
        <p:spPr>
          <a:xfrm>
            <a:off x="8129190" y="3659121"/>
            <a:ext cx="3255169"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solidFill>
                  <a:srgbClr val="2F2A2B"/>
                </a:solidFill>
              </a:rPr>
              <a:t>A good reason </a:t>
            </a:r>
            <a:r>
              <a:rPr lang="en-US" b="1" u="sng" dirty="0">
                <a:solidFill>
                  <a:srgbClr val="2F2A2B"/>
                </a:solidFill>
              </a:rPr>
              <a:t>for checking the Carry flag after executing MUL </a:t>
            </a:r>
            <a:r>
              <a:rPr lang="en-US" dirty="0">
                <a:solidFill>
                  <a:srgbClr val="2F2A2B"/>
                </a:solidFill>
              </a:rPr>
              <a:t>is to </a:t>
            </a:r>
            <a:r>
              <a:rPr lang="en-US" dirty="0">
                <a:solidFill>
                  <a:srgbClr val="C00000"/>
                </a:solidFill>
              </a:rPr>
              <a:t>know whether the upper half</a:t>
            </a:r>
          </a:p>
          <a:p>
            <a:r>
              <a:rPr lang="en-US" dirty="0">
                <a:solidFill>
                  <a:srgbClr val="C00000"/>
                </a:solidFill>
              </a:rPr>
              <a:t>of the product can safely be ignored</a:t>
            </a:r>
            <a:r>
              <a:rPr lang="en-US" dirty="0">
                <a:solidFill>
                  <a:srgbClr val="2F2A2B"/>
                </a:solidFill>
              </a:rPr>
              <a:t>.</a:t>
            </a:r>
            <a:endParaRPr lang="en-US" dirty="0">
              <a:solidFill>
                <a:srgbClr val="2F2A2B"/>
              </a:solidFill>
              <a:effectLst/>
            </a:endParaRPr>
          </a:p>
        </p:txBody>
      </p:sp>
      <p:pic>
        <p:nvPicPr>
          <p:cNvPr id="1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7872" y="1801142"/>
            <a:ext cx="4893303" cy="162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6697639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B96D0911-05B9-9942-8BF0-8D24881FFBD8}" type="slidenum">
              <a:rPr lang="en-US" altLang="en-US" sz="1600">
                <a:latin typeface="Times New Roman" charset="0"/>
              </a:rPr>
              <a:pPr eaLnBrk="1" hangingPunct="1">
                <a:spcBef>
                  <a:spcPct val="0"/>
                </a:spcBef>
                <a:buClrTx/>
                <a:buFontTx/>
                <a:buNone/>
                <a:defRPr/>
              </a:pPr>
              <a:t>83</a:t>
            </a:fld>
            <a:endParaRPr lang="en-US" altLang="en-US" sz="1600">
              <a:latin typeface="Times New Roman" charset="0"/>
            </a:endParaRPr>
          </a:p>
        </p:txBody>
      </p:sp>
      <p:sp>
        <p:nvSpPr>
          <p:cNvPr id="57349" name="Rectangle 4"/>
          <p:cNvSpPr>
            <a:spLocks noChangeArrowheads="1"/>
          </p:cNvSpPr>
          <p:nvPr/>
        </p:nvSpPr>
        <p:spPr bwMode="auto">
          <a:xfrm>
            <a:off x="1193789" y="1934492"/>
            <a:ext cx="8550286"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defRPr/>
            </a:pPr>
            <a:r>
              <a:rPr lang="en-US" altLang="en-US" sz="2000" b="1" dirty="0">
                <a:solidFill>
                  <a:schemeClr val="accent3"/>
                </a:solidFill>
                <a:latin typeface="+mn-lt"/>
              </a:rPr>
              <a:t>Example2</a:t>
            </a:r>
            <a:r>
              <a:rPr lang="en-US" altLang="en-US" sz="2000" dirty="0">
                <a:latin typeface="+mn-lt"/>
              </a:rPr>
              <a:t>:   </a:t>
            </a:r>
            <a:r>
              <a:rPr lang="en-US" altLang="en-US" sz="2000" b="1" dirty="0" err="1">
                <a:solidFill>
                  <a:schemeClr val="tx2"/>
                </a:solidFill>
                <a:latin typeface="+mn-lt"/>
              </a:rPr>
              <a:t>eax</a:t>
            </a:r>
            <a:r>
              <a:rPr lang="en-US" altLang="en-US" sz="2000" b="1" dirty="0">
                <a:solidFill>
                  <a:schemeClr val="tx2"/>
                </a:solidFill>
                <a:latin typeface="+mn-lt"/>
              </a:rPr>
              <a:t> = (-var1 * var2) + var3   </a:t>
            </a:r>
          </a:p>
          <a:p>
            <a:pPr marL="0" indent="0" eaLnBrk="1" hangingPunct="1">
              <a:buNone/>
              <a:defRPr/>
            </a:pPr>
            <a:r>
              <a:rPr lang="en-US" altLang="en-US" sz="2000" dirty="0"/>
              <a:t>           </a:t>
            </a:r>
          </a:p>
          <a:p>
            <a:pPr marL="0" indent="0" eaLnBrk="1" hangingPunct="1">
              <a:buNone/>
              <a:defRPr/>
            </a:pPr>
            <a:r>
              <a:rPr lang="en-US" altLang="en-US" sz="2000" dirty="0"/>
              <a:t>            ; Assume </a:t>
            </a:r>
            <a:r>
              <a:rPr lang="en-US" altLang="en-US" sz="2000" b="1" dirty="0">
                <a:solidFill>
                  <a:srgbClr val="C00000"/>
                </a:solidFill>
              </a:rPr>
              <a:t>signed</a:t>
            </a:r>
            <a:r>
              <a:rPr lang="en-US" altLang="en-US" sz="2000" dirty="0">
                <a:solidFill>
                  <a:srgbClr val="C00000"/>
                </a:solidFill>
              </a:rPr>
              <a:t> </a:t>
            </a:r>
            <a:r>
              <a:rPr lang="en-US" altLang="en-US" sz="2000" dirty="0"/>
              <a:t>operands</a:t>
            </a:r>
          </a:p>
          <a:p>
            <a:pPr eaLnBrk="1" hangingPunct="1">
              <a:defRPr/>
            </a:pPr>
            <a:endParaRPr lang="en-US" altLang="en-US" sz="2000" b="1" dirty="0">
              <a:solidFill>
                <a:schemeClr val="tx2"/>
              </a:solidFill>
              <a:latin typeface="+mn-lt"/>
            </a:endParaRPr>
          </a:p>
        </p:txBody>
      </p:sp>
      <p:sp>
        <p:nvSpPr>
          <p:cNvPr id="57350" name="Text Box 5"/>
          <p:cNvSpPr txBox="1">
            <a:spLocks noChangeArrowheads="1"/>
          </p:cNvSpPr>
          <p:nvPr/>
        </p:nvSpPr>
        <p:spPr bwMode="auto">
          <a:xfrm>
            <a:off x="2031989" y="3210847"/>
            <a:ext cx="61722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2744788"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2744788"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2744788"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2744788"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2744788"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9pPr>
          </a:lstStyle>
          <a:p>
            <a:pPr eaLnBrk="1" hangingPunct="1">
              <a:lnSpc>
                <a:spcPct val="50000"/>
              </a:lnSpc>
              <a:spcBef>
                <a:spcPct val="50000"/>
              </a:spcBef>
              <a:buClrTx/>
              <a:buFontTx/>
              <a:buNone/>
              <a:defRPr/>
            </a:pPr>
            <a:endParaRPr lang="en-US" altLang="en-US" sz="2000" dirty="0">
              <a:latin typeface="+mn-lt"/>
            </a:endParaRPr>
          </a:p>
        </p:txBody>
      </p:sp>
      <p:sp>
        <p:nvSpPr>
          <p:cNvPr id="7" name="Rectangle 2"/>
          <p:cNvSpPr txBox="1">
            <a:spLocks noChangeArrowheads="1"/>
          </p:cNvSpPr>
          <p:nvPr/>
        </p:nvSpPr>
        <p:spPr>
          <a:xfrm>
            <a:off x="1257300" y="1016000"/>
            <a:ext cx="9944100" cy="785143"/>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altLang="en-US" sz="4000" b="1" dirty="0">
                <a:solidFill>
                  <a:schemeClr val="accent3"/>
                </a:solidFill>
              </a:rPr>
              <a:t>Unsigned</a:t>
            </a:r>
            <a:r>
              <a:rPr lang="en-US" altLang="en-US" sz="4000" dirty="0"/>
              <a:t> </a:t>
            </a:r>
            <a:r>
              <a:rPr lang="en-US" altLang="en-US" sz="4000" b="1" dirty="0"/>
              <a:t>Arithmetic </a:t>
            </a:r>
            <a:r>
              <a:rPr lang="en-US" altLang="en-US" sz="4000" b="1" dirty="0">
                <a:solidFill>
                  <a:srgbClr val="00B050"/>
                </a:solidFill>
              </a:rPr>
              <a:t>Expressions</a:t>
            </a:r>
          </a:p>
        </p:txBody>
      </p:sp>
      <p:pic>
        <p:nvPicPr>
          <p:cNvPr id="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9203" y="1934492"/>
            <a:ext cx="4835181" cy="1608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0235536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B96D0911-05B9-9942-8BF0-8D24881FFBD8}" type="slidenum">
              <a:rPr lang="en-US" altLang="en-US" sz="1600">
                <a:latin typeface="Times New Roman" charset="0"/>
              </a:rPr>
              <a:pPr eaLnBrk="1" hangingPunct="1">
                <a:spcBef>
                  <a:spcPct val="0"/>
                </a:spcBef>
                <a:buClrTx/>
                <a:buFontTx/>
                <a:buNone/>
                <a:defRPr/>
              </a:pPr>
              <a:t>84</a:t>
            </a:fld>
            <a:endParaRPr lang="en-US" altLang="en-US" sz="1600">
              <a:latin typeface="Times New Roman" charset="0"/>
            </a:endParaRPr>
          </a:p>
        </p:txBody>
      </p:sp>
      <p:sp>
        <p:nvSpPr>
          <p:cNvPr id="57349" name="Rectangle 4"/>
          <p:cNvSpPr>
            <a:spLocks noChangeArrowheads="1"/>
          </p:cNvSpPr>
          <p:nvPr/>
        </p:nvSpPr>
        <p:spPr bwMode="auto">
          <a:xfrm>
            <a:off x="1193789" y="1934492"/>
            <a:ext cx="8550286"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defRPr/>
            </a:pPr>
            <a:r>
              <a:rPr lang="en-US" altLang="en-US" sz="2000" b="1" dirty="0">
                <a:solidFill>
                  <a:schemeClr val="accent3"/>
                </a:solidFill>
                <a:latin typeface="+mn-lt"/>
              </a:rPr>
              <a:t>Example2</a:t>
            </a:r>
            <a:r>
              <a:rPr lang="en-US" altLang="en-US" sz="2000" dirty="0">
                <a:latin typeface="+mn-lt"/>
              </a:rPr>
              <a:t>:   </a:t>
            </a:r>
            <a:r>
              <a:rPr lang="en-US" altLang="en-US" sz="2000" b="1" dirty="0" err="1">
                <a:solidFill>
                  <a:schemeClr val="tx2"/>
                </a:solidFill>
                <a:latin typeface="+mn-lt"/>
              </a:rPr>
              <a:t>eax</a:t>
            </a:r>
            <a:r>
              <a:rPr lang="en-US" altLang="en-US" sz="2000" b="1" dirty="0">
                <a:solidFill>
                  <a:schemeClr val="tx2"/>
                </a:solidFill>
                <a:latin typeface="+mn-lt"/>
              </a:rPr>
              <a:t> = (-var1 * var2) + var3   </a:t>
            </a:r>
          </a:p>
          <a:p>
            <a:pPr marL="0" indent="0" eaLnBrk="1" hangingPunct="1">
              <a:buNone/>
              <a:defRPr/>
            </a:pPr>
            <a:r>
              <a:rPr lang="en-US" altLang="en-US" sz="2000" dirty="0"/>
              <a:t>           </a:t>
            </a:r>
          </a:p>
          <a:p>
            <a:pPr marL="0" indent="0" eaLnBrk="1" hangingPunct="1">
              <a:buNone/>
              <a:defRPr/>
            </a:pPr>
            <a:r>
              <a:rPr lang="en-US" altLang="en-US" sz="2000" dirty="0"/>
              <a:t>            ; Assume </a:t>
            </a:r>
            <a:r>
              <a:rPr lang="en-US" altLang="en-US" sz="2000" b="1" dirty="0">
                <a:solidFill>
                  <a:srgbClr val="C00000"/>
                </a:solidFill>
              </a:rPr>
              <a:t>signed</a:t>
            </a:r>
            <a:r>
              <a:rPr lang="en-US" altLang="en-US" sz="2000" dirty="0">
                <a:solidFill>
                  <a:srgbClr val="C00000"/>
                </a:solidFill>
              </a:rPr>
              <a:t> </a:t>
            </a:r>
            <a:r>
              <a:rPr lang="en-US" altLang="en-US" sz="2000" dirty="0"/>
              <a:t>operands</a:t>
            </a:r>
          </a:p>
          <a:p>
            <a:pPr eaLnBrk="1" hangingPunct="1">
              <a:defRPr/>
            </a:pPr>
            <a:endParaRPr lang="en-US" altLang="en-US" sz="2000" b="1" dirty="0">
              <a:solidFill>
                <a:schemeClr val="tx2"/>
              </a:solidFill>
              <a:latin typeface="+mn-lt"/>
            </a:endParaRPr>
          </a:p>
        </p:txBody>
      </p:sp>
      <p:sp>
        <p:nvSpPr>
          <p:cNvPr id="57350" name="Text Box 5"/>
          <p:cNvSpPr txBox="1">
            <a:spLocks noChangeArrowheads="1"/>
          </p:cNvSpPr>
          <p:nvPr/>
        </p:nvSpPr>
        <p:spPr bwMode="auto">
          <a:xfrm>
            <a:off x="2031989" y="3210847"/>
            <a:ext cx="61722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2744788"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2744788"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2744788"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2744788"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2744788"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2000" dirty="0" err="1">
                <a:latin typeface="+mn-lt"/>
              </a:rPr>
              <a:t>mov</a:t>
            </a:r>
            <a:r>
              <a:rPr lang="en-US" altLang="en-US" sz="2000" dirty="0">
                <a:latin typeface="+mn-lt"/>
              </a:rPr>
              <a:t>  eax,var1</a:t>
            </a:r>
          </a:p>
          <a:p>
            <a:pPr eaLnBrk="1" hangingPunct="1">
              <a:lnSpc>
                <a:spcPct val="50000"/>
              </a:lnSpc>
              <a:spcBef>
                <a:spcPct val="50000"/>
              </a:spcBef>
              <a:buClrTx/>
              <a:buFontTx/>
              <a:buNone/>
              <a:defRPr/>
            </a:pPr>
            <a:r>
              <a:rPr lang="en-US" altLang="en-US" sz="2000" dirty="0" err="1">
                <a:latin typeface="+mn-lt"/>
              </a:rPr>
              <a:t>neg</a:t>
            </a:r>
            <a:r>
              <a:rPr lang="en-US" altLang="en-US" sz="2000" dirty="0">
                <a:latin typeface="+mn-lt"/>
              </a:rPr>
              <a:t>  </a:t>
            </a:r>
            <a:r>
              <a:rPr lang="en-US" altLang="en-US" sz="2000" dirty="0" err="1">
                <a:latin typeface="+mn-lt"/>
              </a:rPr>
              <a:t>eax</a:t>
            </a:r>
            <a:endParaRPr lang="en-US" altLang="en-US" sz="2000" dirty="0">
              <a:latin typeface="+mn-lt"/>
            </a:endParaRPr>
          </a:p>
          <a:p>
            <a:pPr eaLnBrk="1" hangingPunct="1">
              <a:lnSpc>
                <a:spcPct val="50000"/>
              </a:lnSpc>
              <a:spcBef>
                <a:spcPct val="50000"/>
              </a:spcBef>
              <a:buClrTx/>
              <a:buFontTx/>
              <a:buNone/>
              <a:defRPr/>
            </a:pPr>
            <a:r>
              <a:rPr lang="en-US" altLang="en-US" sz="2000" dirty="0" err="1">
                <a:solidFill>
                  <a:schemeClr val="accent3"/>
                </a:solidFill>
                <a:latin typeface="+mn-lt"/>
              </a:rPr>
              <a:t>imul</a:t>
            </a:r>
            <a:r>
              <a:rPr lang="en-US" altLang="en-US" sz="2000" dirty="0">
                <a:solidFill>
                  <a:schemeClr val="accent3"/>
                </a:solidFill>
                <a:latin typeface="+mn-lt"/>
              </a:rPr>
              <a:t> </a:t>
            </a:r>
            <a:r>
              <a:rPr lang="en-US" altLang="en-US" sz="2000" dirty="0">
                <a:latin typeface="+mn-lt"/>
              </a:rPr>
              <a:t>var2</a:t>
            </a:r>
          </a:p>
          <a:p>
            <a:pPr eaLnBrk="1" hangingPunct="1">
              <a:lnSpc>
                <a:spcPct val="50000"/>
              </a:lnSpc>
              <a:spcBef>
                <a:spcPct val="50000"/>
              </a:spcBef>
              <a:buClrTx/>
              <a:buFontTx/>
              <a:buNone/>
              <a:defRPr/>
            </a:pPr>
            <a:r>
              <a:rPr lang="en-US" altLang="en-US" sz="2000" dirty="0">
                <a:latin typeface="+mn-lt"/>
              </a:rPr>
              <a:t>jo   </a:t>
            </a:r>
            <a:r>
              <a:rPr lang="en-US" altLang="en-US" sz="2000" dirty="0" err="1">
                <a:latin typeface="+mn-lt"/>
              </a:rPr>
              <a:t>TooBig</a:t>
            </a:r>
            <a:r>
              <a:rPr lang="en-US" altLang="en-US" sz="2000" dirty="0">
                <a:latin typeface="+mn-lt"/>
              </a:rPr>
              <a:t>	; check for overflow</a:t>
            </a:r>
          </a:p>
          <a:p>
            <a:pPr eaLnBrk="1" hangingPunct="1">
              <a:lnSpc>
                <a:spcPct val="50000"/>
              </a:lnSpc>
              <a:spcBef>
                <a:spcPct val="50000"/>
              </a:spcBef>
              <a:buClrTx/>
              <a:buFontTx/>
              <a:buNone/>
              <a:defRPr/>
            </a:pPr>
            <a:r>
              <a:rPr lang="en-US" altLang="en-US" sz="2000" dirty="0">
                <a:solidFill>
                  <a:schemeClr val="accent3"/>
                </a:solidFill>
                <a:latin typeface="+mn-lt"/>
              </a:rPr>
              <a:t>add</a:t>
            </a:r>
            <a:r>
              <a:rPr lang="en-US" altLang="en-US" sz="2000" dirty="0">
                <a:latin typeface="+mn-lt"/>
              </a:rPr>
              <a:t>  eax,var3</a:t>
            </a:r>
          </a:p>
          <a:p>
            <a:pPr eaLnBrk="1" hangingPunct="1">
              <a:lnSpc>
                <a:spcPct val="50000"/>
              </a:lnSpc>
              <a:spcBef>
                <a:spcPct val="50000"/>
              </a:spcBef>
              <a:buClrTx/>
              <a:buFontTx/>
              <a:buNone/>
              <a:defRPr/>
            </a:pPr>
            <a:r>
              <a:rPr lang="en-US" altLang="en-US" sz="2000" dirty="0">
                <a:latin typeface="+mn-lt"/>
              </a:rPr>
              <a:t>jo   </a:t>
            </a:r>
            <a:r>
              <a:rPr lang="en-US" altLang="en-US" sz="2000" dirty="0" err="1">
                <a:latin typeface="+mn-lt"/>
              </a:rPr>
              <a:t>TooBig</a:t>
            </a:r>
            <a:r>
              <a:rPr lang="en-US" altLang="en-US" sz="2000" dirty="0">
                <a:latin typeface="+mn-lt"/>
              </a:rPr>
              <a:t>	; check for overflow</a:t>
            </a:r>
          </a:p>
        </p:txBody>
      </p:sp>
      <p:sp>
        <p:nvSpPr>
          <p:cNvPr id="7" name="Rectangle 2"/>
          <p:cNvSpPr txBox="1">
            <a:spLocks noChangeArrowheads="1"/>
          </p:cNvSpPr>
          <p:nvPr/>
        </p:nvSpPr>
        <p:spPr>
          <a:xfrm>
            <a:off x="1257300" y="1016000"/>
            <a:ext cx="9944100" cy="785143"/>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altLang="en-US" sz="4000" b="1" dirty="0">
                <a:solidFill>
                  <a:schemeClr val="accent3"/>
                </a:solidFill>
              </a:rPr>
              <a:t>Unsigned</a:t>
            </a:r>
            <a:r>
              <a:rPr lang="en-US" altLang="en-US" sz="4000" dirty="0"/>
              <a:t> </a:t>
            </a:r>
            <a:r>
              <a:rPr lang="en-US" altLang="en-US" sz="4000" b="1" dirty="0"/>
              <a:t>Arithmetic </a:t>
            </a:r>
            <a:r>
              <a:rPr lang="en-US" altLang="en-US" sz="4000" b="1" dirty="0">
                <a:solidFill>
                  <a:srgbClr val="00B050"/>
                </a:solidFill>
              </a:rPr>
              <a:t>Expressions</a:t>
            </a:r>
          </a:p>
        </p:txBody>
      </p:sp>
      <p:pic>
        <p:nvPicPr>
          <p:cNvPr id="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9203" y="1934492"/>
            <a:ext cx="4835181" cy="1608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0032505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B96D0911-05B9-9942-8BF0-8D24881FFBD8}" type="slidenum">
              <a:rPr lang="en-US" altLang="en-US" sz="1600">
                <a:latin typeface="Times New Roman" charset="0"/>
              </a:rPr>
              <a:pPr eaLnBrk="1" hangingPunct="1">
                <a:spcBef>
                  <a:spcPct val="0"/>
                </a:spcBef>
                <a:buClrTx/>
                <a:buFontTx/>
                <a:buNone/>
                <a:defRPr/>
              </a:pPr>
              <a:t>85</a:t>
            </a:fld>
            <a:endParaRPr lang="en-US" altLang="en-US" sz="1600">
              <a:latin typeface="Times New Roman" charset="0"/>
            </a:endParaRPr>
          </a:p>
        </p:txBody>
      </p:sp>
      <p:grpSp>
        <p:nvGrpSpPr>
          <p:cNvPr id="6" name="Group 9"/>
          <p:cNvGrpSpPr>
            <a:grpSpLocks/>
          </p:cNvGrpSpPr>
          <p:nvPr/>
        </p:nvGrpSpPr>
        <p:grpSpPr bwMode="auto">
          <a:xfrm>
            <a:off x="1193789" y="1841506"/>
            <a:ext cx="7315200" cy="3475043"/>
            <a:chOff x="432" y="2208"/>
            <a:chExt cx="4608" cy="2189"/>
          </a:xfrm>
        </p:grpSpPr>
        <p:sp>
          <p:nvSpPr>
            <p:cNvPr id="7" name="Rectangle 7"/>
            <p:cNvSpPr>
              <a:spLocks noChangeArrowheads="1"/>
            </p:cNvSpPr>
            <p:nvPr/>
          </p:nvSpPr>
          <p:spPr bwMode="auto">
            <a:xfrm>
              <a:off x="432" y="2208"/>
              <a:ext cx="4608"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defRPr/>
              </a:pPr>
              <a:r>
                <a:rPr lang="en-US" altLang="en-US" sz="2000" b="1" dirty="0">
                  <a:solidFill>
                    <a:schemeClr val="accent3"/>
                  </a:solidFill>
                  <a:latin typeface="+mn-lt"/>
                </a:rPr>
                <a:t>Example3</a:t>
              </a:r>
              <a:r>
                <a:rPr lang="en-US" altLang="en-US" sz="2000" dirty="0">
                  <a:latin typeface="+mn-lt"/>
                </a:rPr>
                <a:t>:   </a:t>
              </a:r>
              <a:r>
                <a:rPr lang="en-US" altLang="en-US" sz="2000" b="1" dirty="0">
                  <a:solidFill>
                    <a:schemeClr val="tx2"/>
                  </a:solidFill>
                  <a:latin typeface="+mn-lt"/>
                </a:rPr>
                <a:t>var4 = (var1 * 5) / (var2 – 3)</a:t>
              </a:r>
            </a:p>
          </p:txBody>
        </p:sp>
        <p:sp>
          <p:nvSpPr>
            <p:cNvPr id="8" name="Text Box 8"/>
            <p:cNvSpPr txBox="1">
              <a:spLocks noChangeArrowheads="1"/>
            </p:cNvSpPr>
            <p:nvPr/>
          </p:nvSpPr>
          <p:spPr bwMode="auto">
            <a:xfrm>
              <a:off x="911" y="3101"/>
              <a:ext cx="3936" cy="1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3205163"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3205163"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3205163"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3205163"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3205163"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3205163"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3205163"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3205163"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3205163" algn="l"/>
                </a:tabLst>
                <a:defRPr sz="2000">
                  <a:solidFill>
                    <a:schemeClr val="tx1"/>
                  </a:solidFill>
                  <a:latin typeface="Times New Roman" charset="0"/>
                </a:defRPr>
              </a:lvl9pPr>
            </a:lstStyle>
            <a:p>
              <a:pPr eaLnBrk="1" hangingPunct="1">
                <a:lnSpc>
                  <a:spcPct val="50000"/>
                </a:lnSpc>
                <a:spcBef>
                  <a:spcPct val="50000"/>
                </a:spcBef>
                <a:buClrTx/>
                <a:buFontTx/>
                <a:buNone/>
                <a:defRPr/>
              </a:pPr>
              <a:endParaRPr lang="en-US" altLang="en-US" sz="2000" dirty="0">
                <a:latin typeface="+mn-lt"/>
              </a:endParaRPr>
            </a:p>
          </p:txBody>
        </p:sp>
      </p:grpSp>
      <p:sp>
        <p:nvSpPr>
          <p:cNvPr id="9" name="Rectangle 2"/>
          <p:cNvSpPr>
            <a:spLocks noGrp="1" noChangeArrowheads="1"/>
          </p:cNvSpPr>
          <p:nvPr>
            <p:ph type="title"/>
          </p:nvPr>
        </p:nvSpPr>
        <p:spPr>
          <a:xfrm>
            <a:off x="1257300" y="1016000"/>
            <a:ext cx="9944100" cy="785143"/>
          </a:xfrm>
        </p:spPr>
        <p:txBody>
          <a:bodyPr>
            <a:normAutofit/>
          </a:bodyPr>
          <a:lstStyle/>
          <a:p>
            <a:pPr eaLnBrk="1" hangingPunct="1">
              <a:defRPr/>
            </a:pPr>
            <a:r>
              <a:rPr lang="en-US" altLang="en-US" sz="4000" b="1" dirty="0">
                <a:solidFill>
                  <a:schemeClr val="accent3"/>
                </a:solidFill>
              </a:rPr>
              <a:t>Unsigned</a:t>
            </a:r>
            <a:r>
              <a:rPr lang="en-US" altLang="en-US" sz="4000" dirty="0"/>
              <a:t> </a:t>
            </a:r>
            <a:r>
              <a:rPr lang="en-US" altLang="en-US" sz="4000" b="1" dirty="0"/>
              <a:t>Arithmetic </a:t>
            </a:r>
            <a:r>
              <a:rPr lang="en-US" altLang="en-US" sz="4000" b="1" dirty="0">
                <a:solidFill>
                  <a:srgbClr val="00B050"/>
                </a:solidFill>
              </a:rPr>
              <a:t>Expressions</a:t>
            </a:r>
          </a:p>
        </p:txBody>
      </p:sp>
      <p:sp>
        <p:nvSpPr>
          <p:cNvPr id="2" name="Rectangle 1"/>
          <p:cNvSpPr/>
          <p:nvPr/>
        </p:nvSpPr>
        <p:spPr>
          <a:xfrm>
            <a:off x="2117703" y="2793160"/>
            <a:ext cx="2884316" cy="230832"/>
          </a:xfrm>
          <a:prstGeom prst="rect">
            <a:avLst/>
          </a:prstGeom>
        </p:spPr>
        <p:txBody>
          <a:bodyPr wrap="none">
            <a:spAutoFit/>
          </a:bodyPr>
          <a:lstStyle/>
          <a:p>
            <a:pPr>
              <a:lnSpc>
                <a:spcPct val="50000"/>
              </a:lnSpc>
              <a:spcBef>
                <a:spcPct val="50000"/>
              </a:spcBef>
              <a:defRPr/>
            </a:pPr>
            <a:r>
              <a:rPr lang="en-US" altLang="en-US"/>
              <a:t>; Assume </a:t>
            </a:r>
            <a:r>
              <a:rPr lang="en-US" altLang="en-US" b="1">
                <a:solidFill>
                  <a:srgbClr val="C00000"/>
                </a:solidFill>
              </a:rPr>
              <a:t>unsigned</a:t>
            </a:r>
            <a:r>
              <a:rPr lang="en-US" altLang="en-US">
                <a:solidFill>
                  <a:srgbClr val="C00000"/>
                </a:solidFill>
              </a:rPr>
              <a:t> </a:t>
            </a:r>
            <a:r>
              <a:rPr lang="en-US" altLang="en-US"/>
              <a:t>operands</a:t>
            </a:r>
            <a:endParaRPr lang="en-US" altLang="en-US" dirty="0"/>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815" y="4842213"/>
            <a:ext cx="4535587" cy="1390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24" y="3103827"/>
            <a:ext cx="4835181" cy="1608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 name="Rectangle 3"/>
          <p:cNvSpPr/>
          <p:nvPr/>
        </p:nvSpPr>
        <p:spPr>
          <a:xfrm>
            <a:off x="1712047" y="2213847"/>
            <a:ext cx="4382866" cy="369332"/>
          </a:xfrm>
          <a:prstGeom prst="rect">
            <a:avLst/>
          </a:prstGeom>
        </p:spPr>
        <p:txBody>
          <a:bodyPr wrap="none">
            <a:spAutoFit/>
          </a:bodyPr>
          <a:lstStyle/>
          <a:p>
            <a:pPr marL="342900" indent="-342900">
              <a:spcBef>
                <a:spcPct val="50000"/>
              </a:spcBef>
              <a:defRPr/>
            </a:pPr>
            <a:r>
              <a:rPr lang="en-US" altLang="en-US" dirty="0"/>
              <a:t>Do not modify any variables other than var4:</a:t>
            </a:r>
          </a:p>
        </p:txBody>
      </p:sp>
    </p:spTree>
    <p:extLst>
      <p:ext uri="{BB962C8B-B14F-4D97-AF65-F5344CB8AC3E}">
        <p14:creationId xmlns:p14="http://schemas.microsoft.com/office/powerpoint/2010/main" val="5848600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1F2F0-28A3-7546-A1B2-7431C0E0A2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D00B69-B019-1848-A857-F04B2DC6CC4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48A2CF2-DDBF-954D-B801-964426DEE425}"/>
              </a:ext>
            </a:extLst>
          </p:cNvPr>
          <p:cNvSpPr>
            <a:spLocks noGrp="1"/>
          </p:cNvSpPr>
          <p:nvPr>
            <p:ph type="sldNum" sz="quarter" idx="12"/>
          </p:nvPr>
        </p:nvSpPr>
        <p:spPr/>
        <p:txBody>
          <a:bodyPr/>
          <a:lstStyle/>
          <a:p>
            <a:fld id="{755F7E7C-0370-0947-BF7A-78A4B49FB1FE}" type="slidenum">
              <a:rPr lang="en-US" smtClean="0"/>
              <a:t>86</a:t>
            </a:fld>
            <a:endParaRPr lang="en-US"/>
          </a:p>
        </p:txBody>
      </p:sp>
    </p:spTree>
    <p:extLst>
      <p:ext uri="{BB962C8B-B14F-4D97-AF65-F5344CB8AC3E}">
        <p14:creationId xmlns:p14="http://schemas.microsoft.com/office/powerpoint/2010/main" val="27945741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B96D0911-05B9-9942-8BF0-8D24881FFBD8}" type="slidenum">
              <a:rPr lang="en-US" altLang="en-US" sz="1600">
                <a:latin typeface="Times New Roman" charset="0"/>
              </a:rPr>
              <a:pPr eaLnBrk="1" hangingPunct="1">
                <a:spcBef>
                  <a:spcPct val="0"/>
                </a:spcBef>
                <a:buClrTx/>
                <a:buFontTx/>
                <a:buNone/>
                <a:defRPr/>
              </a:pPr>
              <a:t>87</a:t>
            </a:fld>
            <a:endParaRPr lang="en-US" altLang="en-US" sz="1600">
              <a:latin typeface="Times New Roman" charset="0"/>
            </a:endParaRPr>
          </a:p>
        </p:txBody>
      </p:sp>
      <p:grpSp>
        <p:nvGrpSpPr>
          <p:cNvPr id="6" name="Group 9"/>
          <p:cNvGrpSpPr>
            <a:grpSpLocks/>
          </p:cNvGrpSpPr>
          <p:nvPr/>
        </p:nvGrpSpPr>
        <p:grpSpPr bwMode="auto">
          <a:xfrm>
            <a:off x="1193789" y="1841506"/>
            <a:ext cx="7315200" cy="3475043"/>
            <a:chOff x="432" y="2208"/>
            <a:chExt cx="4608" cy="2189"/>
          </a:xfrm>
        </p:grpSpPr>
        <p:sp>
          <p:nvSpPr>
            <p:cNvPr id="7" name="Rectangle 7"/>
            <p:cNvSpPr>
              <a:spLocks noChangeArrowheads="1"/>
            </p:cNvSpPr>
            <p:nvPr/>
          </p:nvSpPr>
          <p:spPr bwMode="auto">
            <a:xfrm>
              <a:off x="432" y="2208"/>
              <a:ext cx="4608"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defRPr/>
              </a:pPr>
              <a:r>
                <a:rPr lang="en-US" altLang="en-US" sz="2000" b="1" dirty="0">
                  <a:solidFill>
                    <a:schemeClr val="accent3"/>
                  </a:solidFill>
                  <a:latin typeface="+mn-lt"/>
                </a:rPr>
                <a:t>Example3</a:t>
              </a:r>
              <a:r>
                <a:rPr lang="en-US" altLang="en-US" sz="2000" dirty="0">
                  <a:latin typeface="+mn-lt"/>
                </a:rPr>
                <a:t>:   </a:t>
              </a:r>
              <a:r>
                <a:rPr lang="en-US" altLang="en-US" sz="2000" b="1" dirty="0">
                  <a:solidFill>
                    <a:schemeClr val="tx2"/>
                  </a:solidFill>
                  <a:latin typeface="+mn-lt"/>
                </a:rPr>
                <a:t>var4 = (var1 * 5) / (var2 – 3)</a:t>
              </a:r>
            </a:p>
          </p:txBody>
        </p:sp>
        <p:sp>
          <p:nvSpPr>
            <p:cNvPr id="8" name="Text Box 8"/>
            <p:cNvSpPr txBox="1">
              <a:spLocks noChangeArrowheads="1"/>
            </p:cNvSpPr>
            <p:nvPr/>
          </p:nvSpPr>
          <p:spPr bwMode="auto">
            <a:xfrm>
              <a:off x="911" y="3101"/>
              <a:ext cx="3936" cy="1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3205163"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3205163"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3205163"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3205163"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3205163"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3205163"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3205163"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3205163"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3205163"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2000" dirty="0" err="1">
                  <a:latin typeface="+mn-lt"/>
                </a:rPr>
                <a:t>mov</a:t>
              </a:r>
              <a:r>
                <a:rPr lang="en-US" altLang="en-US" sz="2000" dirty="0">
                  <a:latin typeface="+mn-lt"/>
                </a:rPr>
                <a:t>  eax,var1 	; </a:t>
              </a:r>
              <a:r>
                <a:rPr lang="en-US" altLang="en-US" sz="2000" b="1" dirty="0">
                  <a:solidFill>
                    <a:srgbClr val="C00000"/>
                  </a:solidFill>
                  <a:latin typeface="+mn-lt"/>
                </a:rPr>
                <a:t>left side</a:t>
              </a:r>
            </a:p>
            <a:p>
              <a:pPr eaLnBrk="1" hangingPunct="1">
                <a:lnSpc>
                  <a:spcPct val="50000"/>
                </a:lnSpc>
                <a:spcBef>
                  <a:spcPct val="50000"/>
                </a:spcBef>
                <a:buClrTx/>
                <a:buFontTx/>
                <a:buNone/>
                <a:defRPr/>
              </a:pPr>
              <a:r>
                <a:rPr lang="en-US" altLang="en-US" sz="2000" dirty="0" err="1">
                  <a:latin typeface="+mn-lt"/>
                </a:rPr>
                <a:t>mov</a:t>
              </a:r>
              <a:r>
                <a:rPr lang="en-US" altLang="en-US" sz="2000" dirty="0">
                  <a:latin typeface="+mn-lt"/>
                </a:rPr>
                <a:t>  ebx,5</a:t>
              </a:r>
            </a:p>
            <a:p>
              <a:pPr eaLnBrk="1" hangingPunct="1">
                <a:lnSpc>
                  <a:spcPct val="50000"/>
                </a:lnSpc>
                <a:spcBef>
                  <a:spcPct val="50000"/>
                </a:spcBef>
                <a:buClrTx/>
                <a:buFontTx/>
                <a:buNone/>
                <a:defRPr/>
              </a:pPr>
              <a:r>
                <a:rPr lang="en-US" altLang="en-US" sz="2000" dirty="0" err="1">
                  <a:solidFill>
                    <a:schemeClr val="accent3"/>
                  </a:solidFill>
                  <a:latin typeface="+mn-lt"/>
                </a:rPr>
                <a:t>mul</a:t>
              </a:r>
              <a:r>
                <a:rPr lang="en-US" altLang="en-US" sz="2000" dirty="0">
                  <a:solidFill>
                    <a:schemeClr val="accent3"/>
                  </a:solidFill>
                  <a:latin typeface="+mn-lt"/>
                </a:rPr>
                <a:t> </a:t>
              </a:r>
              <a:r>
                <a:rPr lang="en-US" altLang="en-US" sz="2000" dirty="0" err="1">
                  <a:latin typeface="+mn-lt"/>
                </a:rPr>
                <a:t>ebx</a:t>
              </a:r>
              <a:r>
                <a:rPr lang="en-US" altLang="en-US" sz="2000" dirty="0">
                  <a:latin typeface="+mn-lt"/>
                </a:rPr>
                <a:t> 	; EDX:EAX = product</a:t>
              </a:r>
            </a:p>
            <a:p>
              <a:pPr eaLnBrk="1" hangingPunct="1">
                <a:lnSpc>
                  <a:spcPct val="50000"/>
                </a:lnSpc>
                <a:spcBef>
                  <a:spcPct val="50000"/>
                </a:spcBef>
                <a:buClrTx/>
                <a:buFontTx/>
                <a:buNone/>
                <a:defRPr/>
              </a:pPr>
              <a:r>
                <a:rPr lang="en-US" altLang="en-US" sz="2000" dirty="0" err="1">
                  <a:latin typeface="+mn-lt"/>
                </a:rPr>
                <a:t>mov</a:t>
              </a:r>
              <a:r>
                <a:rPr lang="en-US" altLang="en-US" sz="2000" dirty="0">
                  <a:latin typeface="+mn-lt"/>
                </a:rPr>
                <a:t>  ebx,var2 	; right side</a:t>
              </a:r>
            </a:p>
            <a:p>
              <a:pPr eaLnBrk="1" hangingPunct="1">
                <a:lnSpc>
                  <a:spcPct val="50000"/>
                </a:lnSpc>
                <a:spcBef>
                  <a:spcPct val="50000"/>
                </a:spcBef>
                <a:buClrTx/>
                <a:buFontTx/>
                <a:buNone/>
                <a:defRPr/>
              </a:pPr>
              <a:r>
                <a:rPr lang="en-US" altLang="en-US" sz="2000" dirty="0">
                  <a:solidFill>
                    <a:schemeClr val="accent3"/>
                  </a:solidFill>
                  <a:latin typeface="+mn-lt"/>
                </a:rPr>
                <a:t>sub</a:t>
              </a:r>
              <a:r>
                <a:rPr lang="en-US" altLang="en-US" sz="2000" dirty="0">
                  <a:latin typeface="+mn-lt"/>
                </a:rPr>
                <a:t>  ebx,3</a:t>
              </a:r>
            </a:p>
            <a:p>
              <a:pPr eaLnBrk="1" hangingPunct="1">
                <a:lnSpc>
                  <a:spcPct val="50000"/>
                </a:lnSpc>
                <a:spcBef>
                  <a:spcPct val="50000"/>
                </a:spcBef>
                <a:buClrTx/>
                <a:buFontTx/>
                <a:buNone/>
                <a:defRPr/>
              </a:pPr>
              <a:r>
                <a:rPr lang="en-US" altLang="en-US" sz="2000" dirty="0">
                  <a:solidFill>
                    <a:schemeClr val="accent3"/>
                  </a:solidFill>
                  <a:latin typeface="+mn-lt"/>
                </a:rPr>
                <a:t>div </a:t>
              </a:r>
              <a:r>
                <a:rPr lang="en-US" altLang="en-US" sz="2000" dirty="0" err="1">
                  <a:latin typeface="+mn-lt"/>
                </a:rPr>
                <a:t>ebx</a:t>
              </a:r>
              <a:r>
                <a:rPr lang="en-US" altLang="en-US" sz="2000" dirty="0">
                  <a:latin typeface="+mn-lt"/>
                </a:rPr>
                <a:t> 	; EAX = quotient</a:t>
              </a:r>
            </a:p>
            <a:p>
              <a:pPr eaLnBrk="1" hangingPunct="1">
                <a:lnSpc>
                  <a:spcPct val="50000"/>
                </a:lnSpc>
                <a:spcBef>
                  <a:spcPct val="50000"/>
                </a:spcBef>
                <a:buClrTx/>
                <a:buFontTx/>
                <a:buNone/>
                <a:defRPr/>
              </a:pPr>
              <a:r>
                <a:rPr lang="en-US" altLang="en-US" sz="2000" dirty="0" err="1">
                  <a:latin typeface="+mn-lt"/>
                </a:rPr>
                <a:t>mov</a:t>
              </a:r>
              <a:r>
                <a:rPr lang="en-US" altLang="en-US" sz="2000" dirty="0">
                  <a:latin typeface="+mn-lt"/>
                </a:rPr>
                <a:t>  var4,eax</a:t>
              </a:r>
            </a:p>
          </p:txBody>
        </p:sp>
      </p:grpSp>
      <p:sp>
        <p:nvSpPr>
          <p:cNvPr id="9" name="Rectangle 2"/>
          <p:cNvSpPr>
            <a:spLocks noGrp="1" noChangeArrowheads="1"/>
          </p:cNvSpPr>
          <p:nvPr>
            <p:ph type="title"/>
          </p:nvPr>
        </p:nvSpPr>
        <p:spPr>
          <a:xfrm>
            <a:off x="1257300" y="1016000"/>
            <a:ext cx="9944100" cy="785143"/>
          </a:xfrm>
        </p:spPr>
        <p:txBody>
          <a:bodyPr>
            <a:normAutofit/>
          </a:bodyPr>
          <a:lstStyle/>
          <a:p>
            <a:pPr eaLnBrk="1" hangingPunct="1">
              <a:defRPr/>
            </a:pPr>
            <a:r>
              <a:rPr lang="en-US" altLang="en-US" sz="4000" b="1" dirty="0">
                <a:solidFill>
                  <a:schemeClr val="accent3"/>
                </a:solidFill>
              </a:rPr>
              <a:t>Unsigned</a:t>
            </a:r>
            <a:r>
              <a:rPr lang="en-US" altLang="en-US" sz="4000" dirty="0"/>
              <a:t> </a:t>
            </a:r>
            <a:r>
              <a:rPr lang="en-US" altLang="en-US" sz="4000" b="1" dirty="0"/>
              <a:t>Arithmetic </a:t>
            </a:r>
            <a:r>
              <a:rPr lang="en-US" altLang="en-US" sz="4000" b="1" dirty="0">
                <a:solidFill>
                  <a:srgbClr val="00B050"/>
                </a:solidFill>
              </a:rPr>
              <a:t>Expressions</a:t>
            </a:r>
          </a:p>
        </p:txBody>
      </p:sp>
      <p:sp>
        <p:nvSpPr>
          <p:cNvPr id="2" name="Rectangle 1"/>
          <p:cNvSpPr/>
          <p:nvPr/>
        </p:nvSpPr>
        <p:spPr>
          <a:xfrm>
            <a:off x="2117703" y="2793160"/>
            <a:ext cx="2884316" cy="230832"/>
          </a:xfrm>
          <a:prstGeom prst="rect">
            <a:avLst/>
          </a:prstGeom>
        </p:spPr>
        <p:txBody>
          <a:bodyPr wrap="none">
            <a:spAutoFit/>
          </a:bodyPr>
          <a:lstStyle/>
          <a:p>
            <a:pPr>
              <a:lnSpc>
                <a:spcPct val="50000"/>
              </a:lnSpc>
              <a:spcBef>
                <a:spcPct val="50000"/>
              </a:spcBef>
              <a:defRPr/>
            </a:pPr>
            <a:r>
              <a:rPr lang="en-US" altLang="en-US"/>
              <a:t>; Assume </a:t>
            </a:r>
            <a:r>
              <a:rPr lang="en-US" altLang="en-US" b="1">
                <a:solidFill>
                  <a:srgbClr val="C00000"/>
                </a:solidFill>
              </a:rPr>
              <a:t>unsigned</a:t>
            </a:r>
            <a:r>
              <a:rPr lang="en-US" altLang="en-US">
                <a:solidFill>
                  <a:srgbClr val="C00000"/>
                </a:solidFill>
              </a:rPr>
              <a:t> </a:t>
            </a:r>
            <a:r>
              <a:rPr lang="en-US" altLang="en-US"/>
              <a:t>operands</a:t>
            </a:r>
            <a:endParaRPr lang="en-US" altLang="en-US" dirty="0"/>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7603" y="4656246"/>
            <a:ext cx="4535587" cy="1390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7807" y="1848764"/>
            <a:ext cx="4835181" cy="1608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 name="Rectangle 3"/>
          <p:cNvSpPr/>
          <p:nvPr/>
        </p:nvSpPr>
        <p:spPr>
          <a:xfrm>
            <a:off x="1712047" y="2213847"/>
            <a:ext cx="4382866" cy="369332"/>
          </a:xfrm>
          <a:prstGeom prst="rect">
            <a:avLst/>
          </a:prstGeom>
        </p:spPr>
        <p:txBody>
          <a:bodyPr wrap="none">
            <a:spAutoFit/>
          </a:bodyPr>
          <a:lstStyle/>
          <a:p>
            <a:pPr marL="342900" indent="-342900">
              <a:spcBef>
                <a:spcPct val="50000"/>
              </a:spcBef>
              <a:defRPr/>
            </a:pPr>
            <a:r>
              <a:rPr lang="en-US" altLang="en-US" dirty="0"/>
              <a:t>Do not modify any variables other than var4:</a:t>
            </a:r>
          </a:p>
        </p:txBody>
      </p:sp>
    </p:spTree>
    <p:extLst>
      <p:ext uri="{BB962C8B-B14F-4D97-AF65-F5344CB8AC3E}">
        <p14:creationId xmlns:p14="http://schemas.microsoft.com/office/powerpoint/2010/main" val="25421662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B96D0911-05B9-9942-8BF0-8D24881FFBD8}" type="slidenum">
              <a:rPr lang="en-US" altLang="en-US" sz="1600">
                <a:latin typeface="Times New Roman" charset="0"/>
              </a:rPr>
              <a:pPr eaLnBrk="1" hangingPunct="1">
                <a:spcBef>
                  <a:spcPct val="0"/>
                </a:spcBef>
                <a:buClrTx/>
                <a:buFontTx/>
                <a:buNone/>
                <a:defRPr/>
              </a:pPr>
              <a:t>88</a:t>
            </a:fld>
            <a:endParaRPr lang="en-US" altLang="en-US" sz="1600">
              <a:latin typeface="Times New Roman" charset="0"/>
            </a:endParaRPr>
          </a:p>
        </p:txBody>
      </p:sp>
      <p:sp>
        <p:nvSpPr>
          <p:cNvPr id="9" name="Rectangle 1027"/>
          <p:cNvSpPr>
            <a:spLocks noChangeArrowheads="1"/>
          </p:cNvSpPr>
          <p:nvPr/>
        </p:nvSpPr>
        <p:spPr bwMode="auto">
          <a:xfrm>
            <a:off x="1231900" y="1846615"/>
            <a:ext cx="7543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defRPr/>
            </a:pPr>
            <a:r>
              <a:rPr lang="en-US" altLang="en-US" sz="2000" b="1" dirty="0">
                <a:solidFill>
                  <a:schemeClr val="accent3"/>
                </a:solidFill>
                <a:latin typeface="+mn-lt"/>
              </a:rPr>
              <a:t>Example4</a:t>
            </a:r>
            <a:r>
              <a:rPr lang="en-US" altLang="en-US" sz="2000" dirty="0">
                <a:latin typeface="+mn-lt"/>
              </a:rPr>
              <a:t>:   </a:t>
            </a:r>
            <a:r>
              <a:rPr lang="en-US" altLang="en-US" sz="2000" b="1" dirty="0">
                <a:solidFill>
                  <a:schemeClr val="tx2"/>
                </a:solidFill>
                <a:latin typeface="+mn-lt"/>
              </a:rPr>
              <a:t>var4 = (var1 * -5) / (-var2 / var3);</a:t>
            </a:r>
          </a:p>
        </p:txBody>
      </p:sp>
      <p:sp>
        <p:nvSpPr>
          <p:cNvPr id="10" name="Text Box 1028"/>
          <p:cNvSpPr txBox="1">
            <a:spLocks noChangeArrowheads="1"/>
          </p:cNvSpPr>
          <p:nvPr/>
        </p:nvSpPr>
        <p:spPr bwMode="auto">
          <a:xfrm>
            <a:off x="1903412" y="2826005"/>
            <a:ext cx="68580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3205163"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3205163"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3205163"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3205163"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3205163"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3205163"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3205163"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3205163"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3205163" algn="l"/>
              </a:tabLst>
              <a:defRPr sz="2000">
                <a:solidFill>
                  <a:schemeClr val="tx1"/>
                </a:solidFill>
                <a:latin typeface="Times New Roman" charset="0"/>
              </a:defRPr>
            </a:lvl9pPr>
          </a:lstStyle>
          <a:p>
            <a:pPr eaLnBrk="1" hangingPunct="1">
              <a:lnSpc>
                <a:spcPct val="50000"/>
              </a:lnSpc>
              <a:spcBef>
                <a:spcPct val="50000"/>
              </a:spcBef>
              <a:buClrTx/>
              <a:buFontTx/>
              <a:buNone/>
              <a:defRPr/>
            </a:pPr>
            <a:endParaRPr lang="en-US" altLang="en-US" sz="2000" dirty="0">
              <a:latin typeface="+mn-lt"/>
            </a:endParaRPr>
          </a:p>
        </p:txBody>
      </p:sp>
      <p:sp>
        <p:nvSpPr>
          <p:cNvPr id="11" name="Text Box 1032"/>
          <p:cNvSpPr txBox="1">
            <a:spLocks noChangeArrowheads="1"/>
          </p:cNvSpPr>
          <p:nvPr/>
        </p:nvSpPr>
        <p:spPr bwMode="auto">
          <a:xfrm>
            <a:off x="1655763" y="5920100"/>
            <a:ext cx="6559550" cy="357367"/>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ts val="0"/>
              </a:spcBef>
              <a:buClrTx/>
              <a:buFontTx/>
              <a:buNone/>
              <a:defRPr/>
            </a:pPr>
            <a:r>
              <a:rPr lang="en-US" altLang="en-US" sz="1600" dirty="0">
                <a:solidFill>
                  <a:schemeClr val="tx2"/>
                </a:solidFill>
                <a:latin typeface="+mn-lt"/>
              </a:rPr>
              <a:t>Sometimes it's easiest to calculate the right-hand term of an expression first.</a:t>
            </a:r>
          </a:p>
        </p:txBody>
      </p:sp>
      <p:sp>
        <p:nvSpPr>
          <p:cNvPr id="8" name="Rectangle 2"/>
          <p:cNvSpPr txBox="1">
            <a:spLocks noChangeArrowheads="1"/>
          </p:cNvSpPr>
          <p:nvPr/>
        </p:nvSpPr>
        <p:spPr>
          <a:xfrm>
            <a:off x="1257300" y="1016000"/>
            <a:ext cx="9944100" cy="785143"/>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altLang="en-US" sz="4000" b="1">
                <a:solidFill>
                  <a:schemeClr val="accent3"/>
                </a:solidFill>
              </a:rPr>
              <a:t>Unsigned</a:t>
            </a:r>
            <a:r>
              <a:rPr lang="en-US" altLang="en-US" sz="4000"/>
              <a:t> </a:t>
            </a:r>
            <a:r>
              <a:rPr lang="en-US" altLang="en-US" sz="4000" b="1"/>
              <a:t>Arithmetic </a:t>
            </a:r>
            <a:r>
              <a:rPr lang="en-US" altLang="en-US" sz="4000" b="1">
                <a:solidFill>
                  <a:srgbClr val="00B050"/>
                </a:solidFill>
              </a:rPr>
              <a:t>Expressions</a:t>
            </a:r>
            <a:endParaRPr lang="en-US" altLang="en-US" sz="4000" b="1" dirty="0">
              <a:solidFill>
                <a:srgbClr val="00B050"/>
              </a:solidFill>
            </a:endParaRPr>
          </a:p>
        </p:txBody>
      </p:sp>
      <p:sp>
        <p:nvSpPr>
          <p:cNvPr id="3" name="Rectangle 2"/>
          <p:cNvSpPr/>
          <p:nvPr/>
        </p:nvSpPr>
        <p:spPr>
          <a:xfrm>
            <a:off x="2003941" y="2425487"/>
            <a:ext cx="3109634" cy="369332"/>
          </a:xfrm>
          <a:prstGeom prst="rect">
            <a:avLst/>
          </a:prstGeom>
        </p:spPr>
        <p:txBody>
          <a:bodyPr wrap="none">
            <a:spAutoFit/>
          </a:bodyPr>
          <a:lstStyle/>
          <a:p>
            <a:r>
              <a:rPr lang="en-US" altLang="en-US" b="1" dirty="0">
                <a:solidFill>
                  <a:srgbClr val="C00000"/>
                </a:solidFill>
              </a:rPr>
              <a:t>; assume signed</a:t>
            </a:r>
            <a:r>
              <a:rPr lang="en-US" altLang="en-US" dirty="0">
                <a:solidFill>
                  <a:srgbClr val="C00000"/>
                </a:solidFill>
              </a:rPr>
              <a:t> </a:t>
            </a:r>
            <a:r>
              <a:rPr lang="en-US" altLang="en-US" dirty="0"/>
              <a:t>32-bit integers</a:t>
            </a:r>
            <a:endParaRPr lang="en-US" dirty="0"/>
          </a:p>
        </p:txBody>
      </p:sp>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2875768"/>
            <a:ext cx="4535587" cy="1390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907" y="4367001"/>
            <a:ext cx="4539505" cy="1608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extBox 1"/>
          <p:cNvSpPr txBox="1"/>
          <p:nvPr/>
        </p:nvSpPr>
        <p:spPr>
          <a:xfrm>
            <a:off x="8615362" y="267434"/>
            <a:ext cx="970266"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b="1" dirty="0"/>
              <a:t>Var1=-2</a:t>
            </a:r>
          </a:p>
          <a:p>
            <a:r>
              <a:rPr lang="en-US" b="1" dirty="0"/>
              <a:t>Var2=20</a:t>
            </a:r>
          </a:p>
          <a:p>
            <a:r>
              <a:rPr lang="en-US" b="1" dirty="0"/>
              <a:t>Var3=2</a:t>
            </a:r>
          </a:p>
        </p:txBody>
      </p:sp>
    </p:spTree>
    <p:extLst>
      <p:ext uri="{BB962C8B-B14F-4D97-AF65-F5344CB8AC3E}">
        <p14:creationId xmlns:p14="http://schemas.microsoft.com/office/powerpoint/2010/main" val="473911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BBFB-BB36-B641-AD9B-F277CB4833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446633-FA9B-9945-A5B7-DB775505DF8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792B6CA-F772-174F-8937-1172F64A3E0B}"/>
              </a:ext>
            </a:extLst>
          </p:cNvPr>
          <p:cNvSpPr>
            <a:spLocks noGrp="1"/>
          </p:cNvSpPr>
          <p:nvPr>
            <p:ph type="sldNum" sz="quarter" idx="12"/>
          </p:nvPr>
        </p:nvSpPr>
        <p:spPr/>
        <p:txBody>
          <a:bodyPr/>
          <a:lstStyle/>
          <a:p>
            <a:fld id="{755F7E7C-0370-0947-BF7A-78A4B49FB1FE}" type="slidenum">
              <a:rPr lang="en-US" smtClean="0"/>
              <a:t>89</a:t>
            </a:fld>
            <a:endParaRPr lang="en-US"/>
          </a:p>
        </p:txBody>
      </p:sp>
    </p:spTree>
    <p:extLst>
      <p:ext uri="{BB962C8B-B14F-4D97-AF65-F5344CB8AC3E}">
        <p14:creationId xmlns:p14="http://schemas.microsoft.com/office/powerpoint/2010/main" val="12403914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B96D0911-05B9-9942-8BF0-8D24881FFBD8}" type="slidenum">
              <a:rPr lang="en-US" altLang="en-US" sz="1600">
                <a:latin typeface="Times New Roman" charset="0"/>
              </a:rPr>
              <a:pPr eaLnBrk="1" hangingPunct="1">
                <a:spcBef>
                  <a:spcPct val="0"/>
                </a:spcBef>
                <a:buClrTx/>
                <a:buFontTx/>
                <a:buNone/>
                <a:defRPr/>
              </a:pPr>
              <a:t>90</a:t>
            </a:fld>
            <a:endParaRPr lang="en-US" altLang="en-US" sz="1600">
              <a:latin typeface="Times New Roman" charset="0"/>
            </a:endParaRPr>
          </a:p>
        </p:txBody>
      </p:sp>
      <p:sp>
        <p:nvSpPr>
          <p:cNvPr id="9" name="Rectangle 1027"/>
          <p:cNvSpPr>
            <a:spLocks noChangeArrowheads="1"/>
          </p:cNvSpPr>
          <p:nvPr/>
        </p:nvSpPr>
        <p:spPr bwMode="auto">
          <a:xfrm>
            <a:off x="1231900" y="1846615"/>
            <a:ext cx="7543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defRPr/>
            </a:pPr>
            <a:r>
              <a:rPr lang="en-US" altLang="en-US" sz="2000" b="1" dirty="0">
                <a:solidFill>
                  <a:schemeClr val="accent3"/>
                </a:solidFill>
                <a:latin typeface="+mn-lt"/>
              </a:rPr>
              <a:t>Example4</a:t>
            </a:r>
            <a:r>
              <a:rPr lang="en-US" altLang="en-US" sz="2000" dirty="0">
                <a:latin typeface="+mn-lt"/>
              </a:rPr>
              <a:t>:   </a:t>
            </a:r>
            <a:r>
              <a:rPr lang="en-US" altLang="en-US" sz="2000" b="1" dirty="0">
                <a:solidFill>
                  <a:schemeClr val="tx2"/>
                </a:solidFill>
                <a:latin typeface="+mn-lt"/>
              </a:rPr>
              <a:t>var4 = (var1 * -5) / (-var2 / var3);</a:t>
            </a:r>
          </a:p>
        </p:txBody>
      </p:sp>
      <p:sp>
        <p:nvSpPr>
          <p:cNvPr id="10" name="Text Box 1028"/>
          <p:cNvSpPr txBox="1">
            <a:spLocks noChangeArrowheads="1"/>
          </p:cNvSpPr>
          <p:nvPr/>
        </p:nvSpPr>
        <p:spPr bwMode="auto">
          <a:xfrm>
            <a:off x="1903412" y="2826005"/>
            <a:ext cx="68580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3205163"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3205163"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3205163"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3205163"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3205163"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3205163"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3205163"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3205163"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3205163"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2000" dirty="0" err="1">
                <a:latin typeface="+mn-lt"/>
              </a:rPr>
              <a:t>mov</a:t>
            </a:r>
            <a:r>
              <a:rPr lang="en-US" altLang="en-US" sz="2000" dirty="0">
                <a:latin typeface="+mn-lt"/>
              </a:rPr>
              <a:t>  eax,var2	; </a:t>
            </a:r>
            <a:r>
              <a:rPr lang="en-US" altLang="en-US" sz="2000" b="1" dirty="0">
                <a:solidFill>
                  <a:srgbClr val="C00000"/>
                </a:solidFill>
                <a:latin typeface="+mn-lt"/>
              </a:rPr>
              <a:t>begin right side</a:t>
            </a:r>
          </a:p>
          <a:p>
            <a:pPr eaLnBrk="1" hangingPunct="1">
              <a:lnSpc>
                <a:spcPct val="50000"/>
              </a:lnSpc>
              <a:spcBef>
                <a:spcPct val="50000"/>
              </a:spcBef>
              <a:buClrTx/>
              <a:buFontTx/>
              <a:buNone/>
              <a:defRPr/>
            </a:pPr>
            <a:r>
              <a:rPr lang="en-US" altLang="en-US" sz="2000" dirty="0" err="1">
                <a:latin typeface="+mn-lt"/>
              </a:rPr>
              <a:t>neg</a:t>
            </a:r>
            <a:r>
              <a:rPr lang="en-US" altLang="en-US" sz="2000" dirty="0">
                <a:latin typeface="+mn-lt"/>
              </a:rPr>
              <a:t>  </a:t>
            </a:r>
            <a:r>
              <a:rPr lang="en-US" altLang="en-US" sz="2000" dirty="0" err="1">
                <a:latin typeface="+mn-lt"/>
              </a:rPr>
              <a:t>eax</a:t>
            </a:r>
            <a:endParaRPr lang="en-US" altLang="en-US" sz="2000" dirty="0">
              <a:latin typeface="+mn-lt"/>
            </a:endParaRPr>
          </a:p>
          <a:p>
            <a:pPr eaLnBrk="1" hangingPunct="1">
              <a:lnSpc>
                <a:spcPct val="50000"/>
              </a:lnSpc>
              <a:spcBef>
                <a:spcPct val="50000"/>
              </a:spcBef>
              <a:buClrTx/>
              <a:buFontTx/>
              <a:buNone/>
              <a:defRPr/>
            </a:pPr>
            <a:r>
              <a:rPr lang="en-US" altLang="en-US" sz="2000" dirty="0" err="1">
                <a:solidFill>
                  <a:srgbClr val="C00000"/>
                </a:solidFill>
                <a:latin typeface="+mn-lt"/>
              </a:rPr>
              <a:t>cdq</a:t>
            </a:r>
            <a:r>
              <a:rPr lang="en-US" altLang="en-US" sz="2000" dirty="0">
                <a:solidFill>
                  <a:srgbClr val="C00000"/>
                </a:solidFill>
                <a:latin typeface="+mn-lt"/>
              </a:rPr>
              <a:t> </a:t>
            </a:r>
            <a:r>
              <a:rPr lang="en-US" altLang="en-US" sz="2000" dirty="0">
                <a:latin typeface="+mn-lt"/>
              </a:rPr>
              <a:t>	                                                ; </a:t>
            </a:r>
            <a:r>
              <a:rPr lang="en-US" altLang="en-US" sz="2000" dirty="0">
                <a:solidFill>
                  <a:srgbClr val="C00000"/>
                </a:solidFill>
                <a:latin typeface="+mn-lt"/>
              </a:rPr>
              <a:t>sign-extend dividend</a:t>
            </a:r>
          </a:p>
          <a:p>
            <a:pPr eaLnBrk="1" hangingPunct="1">
              <a:lnSpc>
                <a:spcPct val="50000"/>
              </a:lnSpc>
              <a:spcBef>
                <a:spcPct val="50000"/>
              </a:spcBef>
              <a:buClrTx/>
              <a:buFontTx/>
              <a:buNone/>
              <a:defRPr/>
            </a:pPr>
            <a:r>
              <a:rPr lang="en-US" altLang="en-US" sz="2000" dirty="0" err="1">
                <a:solidFill>
                  <a:schemeClr val="accent3"/>
                </a:solidFill>
                <a:latin typeface="+mn-lt"/>
              </a:rPr>
              <a:t>idiv</a:t>
            </a:r>
            <a:r>
              <a:rPr lang="en-US" altLang="en-US" sz="2000" dirty="0">
                <a:solidFill>
                  <a:schemeClr val="accent3"/>
                </a:solidFill>
                <a:latin typeface="+mn-lt"/>
              </a:rPr>
              <a:t> </a:t>
            </a:r>
            <a:r>
              <a:rPr lang="en-US" altLang="en-US" sz="2000" dirty="0">
                <a:latin typeface="+mn-lt"/>
              </a:rPr>
              <a:t>var3 	; EDX = remainder</a:t>
            </a:r>
          </a:p>
          <a:p>
            <a:pPr eaLnBrk="1" hangingPunct="1">
              <a:lnSpc>
                <a:spcPct val="50000"/>
              </a:lnSpc>
              <a:spcBef>
                <a:spcPct val="50000"/>
              </a:spcBef>
              <a:buClrTx/>
              <a:buFontTx/>
              <a:buNone/>
              <a:defRPr/>
            </a:pPr>
            <a:r>
              <a:rPr lang="en-US" altLang="en-US" sz="2000" dirty="0" err="1">
                <a:latin typeface="+mn-lt"/>
              </a:rPr>
              <a:t>mov</a:t>
            </a:r>
            <a:r>
              <a:rPr lang="en-US" altLang="en-US" sz="2000" dirty="0">
                <a:latin typeface="+mn-lt"/>
              </a:rPr>
              <a:t>  </a:t>
            </a:r>
            <a:r>
              <a:rPr lang="en-US" altLang="en-US" sz="2000" dirty="0" err="1">
                <a:latin typeface="+mn-lt"/>
              </a:rPr>
              <a:t>ebx,eax</a:t>
            </a:r>
            <a:r>
              <a:rPr lang="en-US" altLang="en-US" sz="2000" dirty="0">
                <a:latin typeface="+mn-lt"/>
              </a:rPr>
              <a:t> 	; EBX = right side</a:t>
            </a:r>
          </a:p>
          <a:p>
            <a:pPr eaLnBrk="1" hangingPunct="1">
              <a:lnSpc>
                <a:spcPct val="50000"/>
              </a:lnSpc>
              <a:spcBef>
                <a:spcPct val="50000"/>
              </a:spcBef>
              <a:buClrTx/>
              <a:buFontTx/>
              <a:buNone/>
              <a:defRPr/>
            </a:pPr>
            <a:r>
              <a:rPr lang="en-US" altLang="en-US" sz="2000" dirty="0" err="1">
                <a:latin typeface="+mn-lt"/>
              </a:rPr>
              <a:t>mov</a:t>
            </a:r>
            <a:r>
              <a:rPr lang="en-US" altLang="en-US" sz="2000" dirty="0">
                <a:latin typeface="+mn-lt"/>
              </a:rPr>
              <a:t>  eax,-5 	; begin left side</a:t>
            </a:r>
          </a:p>
          <a:p>
            <a:pPr eaLnBrk="1" hangingPunct="1">
              <a:lnSpc>
                <a:spcPct val="50000"/>
              </a:lnSpc>
              <a:spcBef>
                <a:spcPct val="50000"/>
              </a:spcBef>
              <a:buClrTx/>
              <a:buFontTx/>
              <a:buNone/>
              <a:defRPr/>
            </a:pPr>
            <a:r>
              <a:rPr lang="en-US" altLang="en-US" sz="2000" dirty="0" err="1">
                <a:solidFill>
                  <a:schemeClr val="accent3"/>
                </a:solidFill>
                <a:latin typeface="+mn-lt"/>
              </a:rPr>
              <a:t>imul</a:t>
            </a:r>
            <a:r>
              <a:rPr lang="en-US" altLang="en-US" sz="2000" dirty="0">
                <a:solidFill>
                  <a:schemeClr val="accent3"/>
                </a:solidFill>
                <a:latin typeface="+mn-lt"/>
              </a:rPr>
              <a:t> </a:t>
            </a:r>
            <a:r>
              <a:rPr lang="en-US" altLang="en-US" sz="2000" dirty="0">
                <a:latin typeface="+mn-lt"/>
              </a:rPr>
              <a:t>var1 	; EDX:EAX = left side</a:t>
            </a:r>
          </a:p>
          <a:p>
            <a:pPr eaLnBrk="1" hangingPunct="1">
              <a:lnSpc>
                <a:spcPct val="50000"/>
              </a:lnSpc>
              <a:spcBef>
                <a:spcPct val="50000"/>
              </a:spcBef>
              <a:buClrTx/>
              <a:buFontTx/>
              <a:buNone/>
              <a:defRPr/>
            </a:pPr>
            <a:r>
              <a:rPr lang="en-US" altLang="en-US" sz="2000" dirty="0" err="1">
                <a:solidFill>
                  <a:schemeClr val="accent3"/>
                </a:solidFill>
                <a:latin typeface="+mn-lt"/>
              </a:rPr>
              <a:t>idiv</a:t>
            </a:r>
            <a:r>
              <a:rPr lang="en-US" altLang="en-US" sz="2000" dirty="0">
                <a:solidFill>
                  <a:schemeClr val="accent3"/>
                </a:solidFill>
                <a:latin typeface="+mn-lt"/>
              </a:rPr>
              <a:t> </a:t>
            </a:r>
            <a:r>
              <a:rPr lang="en-US" altLang="en-US" sz="2000" dirty="0" err="1">
                <a:latin typeface="+mn-lt"/>
              </a:rPr>
              <a:t>ebx</a:t>
            </a:r>
            <a:r>
              <a:rPr lang="en-US" altLang="en-US" sz="2000" dirty="0">
                <a:latin typeface="+mn-lt"/>
              </a:rPr>
              <a:t> 	; final division</a:t>
            </a:r>
          </a:p>
          <a:p>
            <a:pPr eaLnBrk="1" hangingPunct="1">
              <a:lnSpc>
                <a:spcPct val="50000"/>
              </a:lnSpc>
              <a:spcBef>
                <a:spcPct val="50000"/>
              </a:spcBef>
              <a:buClrTx/>
              <a:buFontTx/>
              <a:buNone/>
              <a:defRPr/>
            </a:pPr>
            <a:r>
              <a:rPr lang="en-US" altLang="en-US" sz="2000" dirty="0" err="1">
                <a:latin typeface="+mn-lt"/>
              </a:rPr>
              <a:t>mov</a:t>
            </a:r>
            <a:r>
              <a:rPr lang="en-US" altLang="en-US" sz="2000" dirty="0">
                <a:latin typeface="+mn-lt"/>
              </a:rPr>
              <a:t>  var4,eax 	; quotient</a:t>
            </a:r>
          </a:p>
        </p:txBody>
      </p:sp>
      <p:sp>
        <p:nvSpPr>
          <p:cNvPr id="11" name="Text Box 1032"/>
          <p:cNvSpPr txBox="1">
            <a:spLocks noChangeArrowheads="1"/>
          </p:cNvSpPr>
          <p:nvPr/>
        </p:nvSpPr>
        <p:spPr bwMode="auto">
          <a:xfrm>
            <a:off x="1655763" y="5920100"/>
            <a:ext cx="6559550" cy="357367"/>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ts val="0"/>
              </a:spcBef>
              <a:buClrTx/>
              <a:buFontTx/>
              <a:buNone/>
              <a:defRPr/>
            </a:pPr>
            <a:r>
              <a:rPr lang="en-US" altLang="en-US" sz="1600" dirty="0">
                <a:solidFill>
                  <a:schemeClr val="tx2"/>
                </a:solidFill>
                <a:latin typeface="+mn-lt"/>
              </a:rPr>
              <a:t>Sometimes it's easiest to calculate the right-hand term of an expression first.</a:t>
            </a:r>
          </a:p>
        </p:txBody>
      </p:sp>
      <p:sp>
        <p:nvSpPr>
          <p:cNvPr id="8" name="Rectangle 2"/>
          <p:cNvSpPr txBox="1">
            <a:spLocks noChangeArrowheads="1"/>
          </p:cNvSpPr>
          <p:nvPr/>
        </p:nvSpPr>
        <p:spPr>
          <a:xfrm>
            <a:off x="1257300" y="1016000"/>
            <a:ext cx="9944100" cy="785143"/>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altLang="en-US" sz="4000" b="1">
                <a:solidFill>
                  <a:schemeClr val="accent3"/>
                </a:solidFill>
              </a:rPr>
              <a:t>Unsigned</a:t>
            </a:r>
            <a:r>
              <a:rPr lang="en-US" altLang="en-US" sz="4000"/>
              <a:t> </a:t>
            </a:r>
            <a:r>
              <a:rPr lang="en-US" altLang="en-US" sz="4000" b="1"/>
              <a:t>Arithmetic </a:t>
            </a:r>
            <a:r>
              <a:rPr lang="en-US" altLang="en-US" sz="4000" b="1">
                <a:solidFill>
                  <a:srgbClr val="00B050"/>
                </a:solidFill>
              </a:rPr>
              <a:t>Expressions</a:t>
            </a:r>
            <a:endParaRPr lang="en-US" altLang="en-US" sz="4000" b="1" dirty="0">
              <a:solidFill>
                <a:srgbClr val="00B050"/>
              </a:solidFill>
            </a:endParaRPr>
          </a:p>
        </p:txBody>
      </p:sp>
      <p:sp>
        <p:nvSpPr>
          <p:cNvPr id="3" name="Rectangle 2"/>
          <p:cNvSpPr/>
          <p:nvPr/>
        </p:nvSpPr>
        <p:spPr>
          <a:xfrm>
            <a:off x="2003941" y="2425487"/>
            <a:ext cx="3109634" cy="369332"/>
          </a:xfrm>
          <a:prstGeom prst="rect">
            <a:avLst/>
          </a:prstGeom>
        </p:spPr>
        <p:txBody>
          <a:bodyPr wrap="none">
            <a:spAutoFit/>
          </a:bodyPr>
          <a:lstStyle/>
          <a:p>
            <a:r>
              <a:rPr lang="en-US" altLang="en-US" b="1" dirty="0">
                <a:solidFill>
                  <a:srgbClr val="C00000"/>
                </a:solidFill>
              </a:rPr>
              <a:t>; assume signed</a:t>
            </a:r>
            <a:r>
              <a:rPr lang="en-US" altLang="en-US" dirty="0">
                <a:solidFill>
                  <a:srgbClr val="C00000"/>
                </a:solidFill>
              </a:rPr>
              <a:t> </a:t>
            </a:r>
            <a:r>
              <a:rPr lang="en-US" altLang="en-US" dirty="0"/>
              <a:t>32-bit integers</a:t>
            </a:r>
            <a:endParaRPr lang="en-US" dirty="0"/>
          </a:p>
        </p:txBody>
      </p:sp>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5669" y="1737746"/>
            <a:ext cx="4535587" cy="1390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5669" y="3991651"/>
            <a:ext cx="4539505" cy="1608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extBox 1"/>
          <p:cNvSpPr txBox="1"/>
          <p:nvPr/>
        </p:nvSpPr>
        <p:spPr>
          <a:xfrm>
            <a:off x="8615362" y="267434"/>
            <a:ext cx="970266"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b="1" dirty="0"/>
              <a:t>Var1=-2</a:t>
            </a:r>
          </a:p>
          <a:p>
            <a:r>
              <a:rPr lang="en-US" b="1" dirty="0"/>
              <a:t>Var2=20</a:t>
            </a:r>
          </a:p>
          <a:p>
            <a:r>
              <a:rPr lang="en-US" b="1" dirty="0"/>
              <a:t>Var3=2</a:t>
            </a:r>
          </a:p>
        </p:txBody>
      </p:sp>
    </p:spTree>
    <p:extLst>
      <p:ext uri="{BB962C8B-B14F-4D97-AF65-F5344CB8AC3E}">
        <p14:creationId xmlns:p14="http://schemas.microsoft.com/office/powerpoint/2010/main" val="1940508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154CA4AA-7CA0-E745-94B4-4344D2E8D57B}" type="slidenum">
              <a:rPr lang="en-US" altLang="en-US" sz="1600">
                <a:latin typeface="Times New Roman" charset="0"/>
              </a:rPr>
              <a:pPr eaLnBrk="1" hangingPunct="1">
                <a:spcBef>
                  <a:spcPct val="0"/>
                </a:spcBef>
                <a:buClrTx/>
                <a:buFontTx/>
                <a:buNone/>
                <a:defRPr/>
              </a:pPr>
              <a:t>10</a:t>
            </a:fld>
            <a:endParaRPr lang="en-US" altLang="en-US" sz="1600">
              <a:latin typeface="Times New Roman" charset="0"/>
            </a:endParaRPr>
          </a:p>
        </p:txBody>
      </p:sp>
      <p:sp>
        <p:nvSpPr>
          <p:cNvPr id="78850" name="Rectangle 2"/>
          <p:cNvSpPr>
            <a:spLocks noGrp="1" noChangeArrowheads="1"/>
          </p:cNvSpPr>
          <p:nvPr>
            <p:ph type="title"/>
          </p:nvPr>
        </p:nvSpPr>
        <p:spPr/>
        <p:txBody>
          <a:bodyPr>
            <a:normAutofit/>
          </a:bodyPr>
          <a:lstStyle/>
          <a:p>
            <a:pPr eaLnBrk="1" hangingPunct="1">
              <a:defRPr/>
            </a:pPr>
            <a:r>
              <a:rPr lang="en-US" altLang="en-US" sz="4000" b="1" dirty="0">
                <a:solidFill>
                  <a:schemeClr val="accent3"/>
                </a:solidFill>
              </a:rPr>
              <a:t>Shift</a:t>
            </a:r>
            <a:r>
              <a:rPr lang="en-US" altLang="en-US" sz="4000" dirty="0">
                <a:solidFill>
                  <a:schemeClr val="accent3"/>
                </a:solidFill>
              </a:rPr>
              <a:t> </a:t>
            </a:r>
            <a:r>
              <a:rPr lang="en-US" altLang="en-US" sz="4000" dirty="0"/>
              <a:t>and </a:t>
            </a:r>
            <a:r>
              <a:rPr lang="en-US" altLang="en-US" sz="4000" b="1" dirty="0">
                <a:solidFill>
                  <a:schemeClr val="accent3"/>
                </a:solidFill>
              </a:rPr>
              <a:t>Rotate</a:t>
            </a:r>
            <a:r>
              <a:rPr lang="en-US" altLang="en-US" sz="4000" dirty="0"/>
              <a:t> Instructions</a:t>
            </a:r>
          </a:p>
        </p:txBody>
      </p:sp>
      <p:sp>
        <p:nvSpPr>
          <p:cNvPr id="5125" name="Rectangle 3"/>
          <p:cNvSpPr>
            <a:spLocks noGrp="1" noChangeArrowheads="1"/>
          </p:cNvSpPr>
          <p:nvPr>
            <p:ph type="body" idx="1"/>
          </p:nvPr>
        </p:nvSpPr>
        <p:spPr>
          <a:xfrm>
            <a:off x="1382843" y="1969957"/>
            <a:ext cx="6400800" cy="3657600"/>
          </a:xfrm>
        </p:spPr>
        <p:txBody>
          <a:bodyPr/>
          <a:lstStyle/>
          <a:p>
            <a:pPr eaLnBrk="1" hangingPunct="1">
              <a:buFont typeface="Arial" charset="0"/>
              <a:buChar char="•"/>
              <a:defRPr/>
            </a:pPr>
            <a:r>
              <a:rPr lang="en-US" altLang="en-US" dirty="0"/>
              <a:t> Logical vs Arithmetic Shifts</a:t>
            </a:r>
          </a:p>
          <a:p>
            <a:pPr eaLnBrk="1" hangingPunct="1">
              <a:buFont typeface="Arial" charset="0"/>
              <a:buChar char="•"/>
              <a:defRPr/>
            </a:pPr>
            <a:r>
              <a:rPr lang="en-US" altLang="en-US" b="1" dirty="0"/>
              <a:t> SHL Instruction </a:t>
            </a:r>
          </a:p>
          <a:p>
            <a:pPr eaLnBrk="1" hangingPunct="1">
              <a:buFont typeface="Arial" charset="0"/>
              <a:buChar char="•"/>
              <a:defRPr/>
            </a:pPr>
            <a:r>
              <a:rPr lang="en-US" altLang="en-US" dirty="0"/>
              <a:t> SHR Instruction </a:t>
            </a:r>
          </a:p>
          <a:p>
            <a:pPr eaLnBrk="1" hangingPunct="1">
              <a:buFont typeface="Arial" charset="0"/>
              <a:buChar char="•"/>
              <a:defRPr/>
            </a:pPr>
            <a:r>
              <a:rPr lang="en-US" altLang="en-US" dirty="0"/>
              <a:t> SAL and SAR Instructions </a:t>
            </a:r>
          </a:p>
          <a:p>
            <a:pPr eaLnBrk="1" hangingPunct="1">
              <a:buFont typeface="Arial" charset="0"/>
              <a:buChar char="•"/>
              <a:defRPr/>
            </a:pPr>
            <a:r>
              <a:rPr lang="en-US" altLang="en-US" dirty="0"/>
              <a:t> ROL Instruction </a:t>
            </a:r>
          </a:p>
          <a:p>
            <a:pPr eaLnBrk="1" hangingPunct="1">
              <a:buFont typeface="Arial" charset="0"/>
              <a:buChar char="•"/>
              <a:defRPr/>
            </a:pPr>
            <a:r>
              <a:rPr lang="en-US" altLang="en-US" dirty="0"/>
              <a:t> ROR Instruction </a:t>
            </a:r>
          </a:p>
          <a:p>
            <a:pPr eaLnBrk="1" hangingPunct="1">
              <a:buFont typeface="Arial" charset="0"/>
              <a:buChar char="•"/>
              <a:defRPr/>
            </a:pPr>
            <a:r>
              <a:rPr lang="en-US" altLang="en-US" dirty="0"/>
              <a:t> RCL and RCR Instructions </a:t>
            </a:r>
          </a:p>
          <a:p>
            <a:pPr eaLnBrk="1" hangingPunct="1">
              <a:buFont typeface="Arial" charset="0"/>
              <a:buChar char="•"/>
              <a:defRPr/>
            </a:pPr>
            <a:r>
              <a:rPr lang="en-US" altLang="en-US" dirty="0"/>
              <a:t> SHLD/SHRD Instructions</a:t>
            </a:r>
          </a:p>
        </p:txBody>
      </p:sp>
    </p:spTree>
    <p:extLst>
      <p:ext uri="{BB962C8B-B14F-4D97-AF65-F5344CB8AC3E}">
        <p14:creationId xmlns:p14="http://schemas.microsoft.com/office/powerpoint/2010/main" val="18588139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Slide Number Placeholder 3"/>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6A84AF58-2EEA-6146-B0CF-AC53DB795462}" type="slidenum">
              <a:rPr lang="en-US" altLang="en-US" sz="1600">
                <a:latin typeface="Times New Roman" charset="0"/>
              </a:rPr>
              <a:pPr eaLnBrk="1" hangingPunct="1">
                <a:spcBef>
                  <a:spcPct val="0"/>
                </a:spcBef>
                <a:buClrTx/>
                <a:buFontTx/>
                <a:buNone/>
                <a:defRPr/>
              </a:pPr>
              <a:t>91</a:t>
            </a:fld>
            <a:endParaRPr lang="en-US" altLang="en-US" sz="1600">
              <a:latin typeface="Times New Roman" charset="0"/>
            </a:endParaRPr>
          </a:p>
        </p:txBody>
      </p:sp>
      <p:sp>
        <p:nvSpPr>
          <p:cNvPr id="137219" name="Text Box 3"/>
          <p:cNvSpPr txBox="1">
            <a:spLocks noChangeArrowheads="1"/>
          </p:cNvSpPr>
          <p:nvPr/>
        </p:nvSpPr>
        <p:spPr bwMode="auto">
          <a:xfrm>
            <a:off x="1841500" y="3385585"/>
            <a:ext cx="62484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2687638"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2687638"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2687638"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2687638"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2687638"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2687638"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2687638"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2687638"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2687638" algn="l"/>
              </a:tabLst>
              <a:defRPr sz="2000">
                <a:solidFill>
                  <a:schemeClr val="tx1"/>
                </a:solidFill>
                <a:latin typeface="Times New Roman" charset="0"/>
              </a:defRPr>
            </a:lvl9pPr>
          </a:lstStyle>
          <a:p>
            <a:pPr eaLnBrk="1" hangingPunct="1">
              <a:lnSpc>
                <a:spcPct val="50000"/>
              </a:lnSpc>
              <a:spcBef>
                <a:spcPct val="50000"/>
              </a:spcBef>
              <a:buClrTx/>
              <a:buFontTx/>
              <a:buNone/>
              <a:defRPr/>
            </a:pPr>
            <a:endParaRPr lang="en-US" altLang="en-US" sz="2000" dirty="0">
              <a:latin typeface="+mn-lt"/>
            </a:endParaRPr>
          </a:p>
        </p:txBody>
      </p:sp>
      <p:sp>
        <p:nvSpPr>
          <p:cNvPr id="61446" name="Text Box 4"/>
          <p:cNvSpPr txBox="1">
            <a:spLocks noChangeArrowheads="1"/>
          </p:cNvSpPr>
          <p:nvPr/>
        </p:nvSpPr>
        <p:spPr bwMode="auto">
          <a:xfrm>
            <a:off x="1270000" y="1841500"/>
            <a:ext cx="9766300"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marL="342900" indent="-342900" eaLnBrk="1" hangingPunct="1">
              <a:spcBef>
                <a:spcPct val="50000"/>
              </a:spcBef>
              <a:buClrTx/>
              <a:defRPr/>
            </a:pPr>
            <a:r>
              <a:rPr lang="en-US" altLang="en-US" sz="2000" b="1" dirty="0">
                <a:solidFill>
                  <a:schemeClr val="accent3"/>
                </a:solidFill>
                <a:latin typeface="+mn-lt"/>
              </a:rPr>
              <a:t>Example5: </a:t>
            </a:r>
            <a:r>
              <a:rPr lang="en-US" altLang="en-US" sz="2000" dirty="0">
                <a:latin typeface="+mn-lt"/>
              </a:rPr>
              <a:t>Implement the following expression using </a:t>
            </a:r>
            <a:r>
              <a:rPr lang="en-US" altLang="en-US" sz="2000" b="1" dirty="0">
                <a:latin typeface="+mn-lt"/>
              </a:rPr>
              <a:t>signed 32-bit </a:t>
            </a:r>
            <a:r>
              <a:rPr lang="en-US" altLang="en-US" sz="2000" dirty="0">
                <a:latin typeface="+mn-lt"/>
              </a:rPr>
              <a:t>integers. </a:t>
            </a:r>
          </a:p>
          <a:p>
            <a:pPr marL="342900" indent="-342900" eaLnBrk="1" hangingPunct="1">
              <a:spcBef>
                <a:spcPct val="50000"/>
              </a:spcBef>
              <a:buClrTx/>
              <a:defRPr/>
            </a:pPr>
            <a:r>
              <a:rPr lang="en-US" altLang="en-US" sz="2000" dirty="0">
                <a:latin typeface="+mn-lt"/>
              </a:rPr>
              <a:t>Do not modify any variables other than var3:</a:t>
            </a:r>
          </a:p>
          <a:p>
            <a:pPr eaLnBrk="1" hangingPunct="1">
              <a:spcBef>
                <a:spcPct val="50000"/>
              </a:spcBef>
              <a:buClrTx/>
              <a:buFontTx/>
              <a:buNone/>
              <a:defRPr/>
            </a:pPr>
            <a:r>
              <a:rPr lang="en-US" altLang="en-US" sz="2000" b="1" dirty="0">
                <a:latin typeface="+mn-lt"/>
              </a:rPr>
              <a:t>	            var3 = (var1 * -var2) / (var3 – </a:t>
            </a:r>
            <a:r>
              <a:rPr lang="en-US" altLang="en-US" sz="2000" b="1" dirty="0" err="1">
                <a:latin typeface="+mn-lt"/>
              </a:rPr>
              <a:t>ebx</a:t>
            </a:r>
            <a:r>
              <a:rPr lang="en-US" altLang="en-US" sz="2000" b="1" dirty="0">
                <a:latin typeface="+mn-lt"/>
              </a:rPr>
              <a:t>)</a:t>
            </a:r>
          </a:p>
        </p:txBody>
      </p:sp>
      <p:sp>
        <p:nvSpPr>
          <p:cNvPr id="7" name="Rectangle 2"/>
          <p:cNvSpPr>
            <a:spLocks noGrp="1" noChangeArrowheads="1"/>
          </p:cNvSpPr>
          <p:nvPr>
            <p:ph type="title"/>
          </p:nvPr>
        </p:nvSpPr>
        <p:spPr>
          <a:xfrm>
            <a:off x="1257300" y="1016000"/>
            <a:ext cx="9944100" cy="785143"/>
          </a:xfrm>
        </p:spPr>
        <p:txBody>
          <a:bodyPr>
            <a:normAutofit/>
          </a:bodyPr>
          <a:lstStyle/>
          <a:p>
            <a:pPr eaLnBrk="1" hangingPunct="1">
              <a:defRPr/>
            </a:pPr>
            <a:r>
              <a:rPr lang="en-US" altLang="en-US" sz="4000" b="1" dirty="0">
                <a:solidFill>
                  <a:schemeClr val="accent3"/>
                </a:solidFill>
              </a:rPr>
              <a:t>Unsigned</a:t>
            </a:r>
            <a:r>
              <a:rPr lang="en-US" altLang="en-US" sz="4000" dirty="0"/>
              <a:t> </a:t>
            </a:r>
            <a:r>
              <a:rPr lang="en-US" altLang="en-US" sz="4000" b="1" dirty="0"/>
              <a:t>Arithmetic </a:t>
            </a:r>
            <a:r>
              <a:rPr lang="en-US" altLang="en-US" sz="4000" b="1" dirty="0">
                <a:solidFill>
                  <a:srgbClr val="00B050"/>
                </a:solidFill>
              </a:rPr>
              <a:t>Expressions</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8391" y="3289987"/>
            <a:ext cx="4535587" cy="1390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609" y="4860705"/>
            <a:ext cx="4539505" cy="1608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593769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8CB80-6932-1640-9C30-6C0F279EB598}"/>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6E23965F-D096-5140-97C2-FF1EF59DDCE0}"/>
              </a:ext>
            </a:extLst>
          </p:cNvPr>
          <p:cNvSpPr>
            <a:spLocks noGrp="1"/>
          </p:cNvSpPr>
          <p:nvPr>
            <p:ph type="sldNum" sz="quarter" idx="12"/>
          </p:nvPr>
        </p:nvSpPr>
        <p:spPr/>
        <p:txBody>
          <a:bodyPr/>
          <a:lstStyle/>
          <a:p>
            <a:fld id="{755F7E7C-0370-0947-BF7A-78A4B49FB1FE}" type="slidenum">
              <a:rPr lang="en-US" smtClean="0"/>
              <a:t>92</a:t>
            </a:fld>
            <a:endParaRPr lang="en-US"/>
          </a:p>
        </p:txBody>
      </p:sp>
      <p:pic>
        <p:nvPicPr>
          <p:cNvPr id="4" name="Picture 3">
            <a:extLst>
              <a:ext uri="{FF2B5EF4-FFF2-40B4-BE49-F238E27FC236}">
                <a16:creationId xmlns:a16="http://schemas.microsoft.com/office/drawing/2014/main" id="{D94909D9-719C-EF4B-9461-8230B33F1022}"/>
              </a:ext>
            </a:extLst>
          </p:cNvPr>
          <p:cNvPicPr>
            <a:picLocks noChangeAspect="1"/>
          </p:cNvPicPr>
          <p:nvPr/>
        </p:nvPicPr>
        <p:blipFill>
          <a:blip r:embed="rId2"/>
          <a:stretch>
            <a:fillRect/>
          </a:stretch>
        </p:blipFill>
        <p:spPr>
          <a:xfrm>
            <a:off x="0" y="237162"/>
            <a:ext cx="12192000" cy="6383676"/>
          </a:xfrm>
          <a:prstGeom prst="rect">
            <a:avLst/>
          </a:prstGeom>
        </p:spPr>
      </p:pic>
    </p:spTree>
    <p:extLst>
      <p:ext uri="{BB962C8B-B14F-4D97-AF65-F5344CB8AC3E}">
        <p14:creationId xmlns:p14="http://schemas.microsoft.com/office/powerpoint/2010/main" val="22979997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Slide Number Placeholder 3"/>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6A84AF58-2EEA-6146-B0CF-AC53DB795462}" type="slidenum">
              <a:rPr lang="en-US" altLang="en-US" sz="1600">
                <a:latin typeface="Times New Roman" charset="0"/>
              </a:rPr>
              <a:pPr eaLnBrk="1" hangingPunct="1">
                <a:spcBef>
                  <a:spcPct val="0"/>
                </a:spcBef>
                <a:buClrTx/>
                <a:buFontTx/>
                <a:buNone/>
                <a:defRPr/>
              </a:pPr>
              <a:t>93</a:t>
            </a:fld>
            <a:endParaRPr lang="en-US" altLang="en-US" sz="1600">
              <a:latin typeface="Times New Roman" charset="0"/>
            </a:endParaRPr>
          </a:p>
        </p:txBody>
      </p:sp>
      <p:sp>
        <p:nvSpPr>
          <p:cNvPr id="137219" name="Text Box 3"/>
          <p:cNvSpPr txBox="1">
            <a:spLocks noChangeArrowheads="1"/>
          </p:cNvSpPr>
          <p:nvPr/>
        </p:nvSpPr>
        <p:spPr bwMode="auto">
          <a:xfrm>
            <a:off x="1841500" y="3385585"/>
            <a:ext cx="62484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2687638"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2687638"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2687638"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2687638"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2687638"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2687638"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2687638"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2687638"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2687638"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2000" dirty="0" err="1">
                <a:latin typeface="+mn-lt"/>
              </a:rPr>
              <a:t>mov</a:t>
            </a:r>
            <a:r>
              <a:rPr lang="en-US" altLang="en-US" sz="2000" dirty="0">
                <a:latin typeface="+mn-lt"/>
              </a:rPr>
              <a:t>  eax,var1</a:t>
            </a:r>
          </a:p>
          <a:p>
            <a:pPr eaLnBrk="1" hangingPunct="1">
              <a:lnSpc>
                <a:spcPct val="50000"/>
              </a:lnSpc>
              <a:spcBef>
                <a:spcPct val="50000"/>
              </a:spcBef>
              <a:buClrTx/>
              <a:buFontTx/>
              <a:buNone/>
              <a:defRPr/>
            </a:pPr>
            <a:r>
              <a:rPr lang="en-US" altLang="en-US" sz="2000" dirty="0" err="1">
                <a:latin typeface="+mn-lt"/>
              </a:rPr>
              <a:t>mov</a:t>
            </a:r>
            <a:r>
              <a:rPr lang="en-US" altLang="en-US" sz="2000" dirty="0">
                <a:latin typeface="+mn-lt"/>
              </a:rPr>
              <a:t>  edx,var2</a:t>
            </a:r>
          </a:p>
          <a:p>
            <a:pPr eaLnBrk="1" hangingPunct="1">
              <a:lnSpc>
                <a:spcPct val="50000"/>
              </a:lnSpc>
              <a:spcBef>
                <a:spcPct val="50000"/>
              </a:spcBef>
              <a:buClrTx/>
              <a:buFontTx/>
              <a:buNone/>
              <a:defRPr/>
            </a:pPr>
            <a:r>
              <a:rPr lang="en-US" altLang="en-US" sz="2000" dirty="0" err="1">
                <a:latin typeface="+mn-lt"/>
              </a:rPr>
              <a:t>neg</a:t>
            </a:r>
            <a:r>
              <a:rPr lang="en-US" altLang="en-US" sz="2000" dirty="0">
                <a:latin typeface="+mn-lt"/>
              </a:rPr>
              <a:t>  </a:t>
            </a:r>
            <a:r>
              <a:rPr lang="en-US" altLang="en-US" sz="2000" dirty="0" err="1">
                <a:latin typeface="+mn-lt"/>
              </a:rPr>
              <a:t>edx</a:t>
            </a:r>
            <a:endParaRPr lang="en-US" altLang="en-US" sz="2000" dirty="0">
              <a:latin typeface="+mn-lt"/>
            </a:endParaRPr>
          </a:p>
          <a:p>
            <a:pPr eaLnBrk="1" hangingPunct="1">
              <a:lnSpc>
                <a:spcPct val="50000"/>
              </a:lnSpc>
              <a:spcBef>
                <a:spcPct val="50000"/>
              </a:spcBef>
              <a:buClrTx/>
              <a:buFontTx/>
              <a:buNone/>
              <a:defRPr/>
            </a:pPr>
            <a:r>
              <a:rPr lang="en-US" altLang="en-US" sz="2000" dirty="0" err="1">
                <a:solidFill>
                  <a:schemeClr val="accent3"/>
                </a:solidFill>
                <a:latin typeface="+mn-lt"/>
              </a:rPr>
              <a:t>imul</a:t>
            </a:r>
            <a:r>
              <a:rPr lang="en-US" altLang="en-US" sz="2000" dirty="0">
                <a:solidFill>
                  <a:schemeClr val="accent3"/>
                </a:solidFill>
                <a:latin typeface="+mn-lt"/>
              </a:rPr>
              <a:t> </a:t>
            </a:r>
            <a:r>
              <a:rPr lang="en-US" altLang="en-US" sz="2000" dirty="0" err="1">
                <a:latin typeface="+mn-lt"/>
              </a:rPr>
              <a:t>edx</a:t>
            </a:r>
            <a:r>
              <a:rPr lang="en-US" altLang="en-US" sz="2000" dirty="0">
                <a:latin typeface="+mn-lt"/>
              </a:rPr>
              <a:t>	; left side: EDX:EAX</a:t>
            </a:r>
          </a:p>
          <a:p>
            <a:pPr eaLnBrk="1" hangingPunct="1">
              <a:lnSpc>
                <a:spcPct val="50000"/>
              </a:lnSpc>
              <a:spcBef>
                <a:spcPct val="50000"/>
              </a:spcBef>
              <a:buClrTx/>
              <a:buFontTx/>
              <a:buNone/>
              <a:defRPr/>
            </a:pPr>
            <a:r>
              <a:rPr lang="en-US" altLang="en-US" sz="2000" dirty="0" err="1">
                <a:latin typeface="+mn-lt"/>
              </a:rPr>
              <a:t>mov</a:t>
            </a:r>
            <a:r>
              <a:rPr lang="en-US" altLang="en-US" sz="2000" dirty="0">
                <a:latin typeface="+mn-lt"/>
              </a:rPr>
              <a:t>  ecx,var3</a:t>
            </a:r>
          </a:p>
          <a:p>
            <a:pPr eaLnBrk="1" hangingPunct="1">
              <a:lnSpc>
                <a:spcPct val="50000"/>
              </a:lnSpc>
              <a:spcBef>
                <a:spcPct val="50000"/>
              </a:spcBef>
              <a:buClrTx/>
              <a:buFontTx/>
              <a:buNone/>
              <a:defRPr/>
            </a:pPr>
            <a:r>
              <a:rPr lang="en-US" altLang="en-US" sz="2000" dirty="0">
                <a:solidFill>
                  <a:schemeClr val="accent3"/>
                </a:solidFill>
                <a:latin typeface="+mn-lt"/>
              </a:rPr>
              <a:t>sub</a:t>
            </a:r>
            <a:r>
              <a:rPr lang="en-US" altLang="en-US" sz="2000" dirty="0">
                <a:latin typeface="+mn-lt"/>
              </a:rPr>
              <a:t>  </a:t>
            </a:r>
            <a:r>
              <a:rPr lang="en-US" altLang="en-US" sz="2000" dirty="0" err="1">
                <a:latin typeface="+mn-lt"/>
              </a:rPr>
              <a:t>ecx,ebx</a:t>
            </a:r>
            <a:endParaRPr lang="en-US" altLang="en-US" sz="2000" dirty="0">
              <a:latin typeface="+mn-lt"/>
            </a:endParaRPr>
          </a:p>
          <a:p>
            <a:pPr eaLnBrk="1" hangingPunct="1">
              <a:lnSpc>
                <a:spcPct val="50000"/>
              </a:lnSpc>
              <a:spcBef>
                <a:spcPct val="50000"/>
              </a:spcBef>
              <a:buClrTx/>
              <a:buFontTx/>
              <a:buNone/>
              <a:defRPr/>
            </a:pPr>
            <a:r>
              <a:rPr lang="en-US" altLang="en-US" sz="2000" dirty="0" err="1">
                <a:solidFill>
                  <a:schemeClr val="accent3"/>
                </a:solidFill>
                <a:latin typeface="+mn-lt"/>
              </a:rPr>
              <a:t>idiv</a:t>
            </a:r>
            <a:r>
              <a:rPr lang="en-US" altLang="en-US" sz="2000" dirty="0">
                <a:solidFill>
                  <a:schemeClr val="accent3"/>
                </a:solidFill>
                <a:latin typeface="+mn-lt"/>
              </a:rPr>
              <a:t> </a:t>
            </a:r>
            <a:r>
              <a:rPr lang="en-US" altLang="en-US" sz="2000" dirty="0" err="1">
                <a:latin typeface="+mn-lt"/>
              </a:rPr>
              <a:t>ecx</a:t>
            </a:r>
            <a:r>
              <a:rPr lang="en-US" altLang="en-US" sz="2000" dirty="0">
                <a:latin typeface="+mn-lt"/>
              </a:rPr>
              <a:t>	; EAX = quotient</a:t>
            </a:r>
          </a:p>
          <a:p>
            <a:pPr eaLnBrk="1" hangingPunct="1">
              <a:lnSpc>
                <a:spcPct val="50000"/>
              </a:lnSpc>
              <a:spcBef>
                <a:spcPct val="50000"/>
              </a:spcBef>
              <a:buClrTx/>
              <a:buFontTx/>
              <a:buNone/>
              <a:defRPr/>
            </a:pPr>
            <a:r>
              <a:rPr lang="en-US" altLang="en-US" sz="2000" dirty="0" err="1">
                <a:latin typeface="+mn-lt"/>
              </a:rPr>
              <a:t>mov</a:t>
            </a:r>
            <a:r>
              <a:rPr lang="en-US" altLang="en-US" sz="2000" dirty="0">
                <a:latin typeface="+mn-lt"/>
              </a:rPr>
              <a:t>  var3,eax</a:t>
            </a:r>
          </a:p>
        </p:txBody>
      </p:sp>
      <p:sp>
        <p:nvSpPr>
          <p:cNvPr id="61446" name="Text Box 4"/>
          <p:cNvSpPr txBox="1">
            <a:spLocks noChangeArrowheads="1"/>
          </p:cNvSpPr>
          <p:nvPr/>
        </p:nvSpPr>
        <p:spPr bwMode="auto">
          <a:xfrm>
            <a:off x="1270000" y="1841500"/>
            <a:ext cx="9766300"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marL="342900" indent="-342900" eaLnBrk="1" hangingPunct="1">
              <a:spcBef>
                <a:spcPct val="50000"/>
              </a:spcBef>
              <a:buClrTx/>
              <a:defRPr/>
            </a:pPr>
            <a:r>
              <a:rPr lang="en-US" altLang="en-US" sz="2000" b="1" dirty="0">
                <a:solidFill>
                  <a:schemeClr val="accent3"/>
                </a:solidFill>
                <a:latin typeface="+mn-lt"/>
              </a:rPr>
              <a:t>Example5: </a:t>
            </a:r>
            <a:r>
              <a:rPr lang="en-US" altLang="en-US" sz="2000" dirty="0">
                <a:latin typeface="+mn-lt"/>
              </a:rPr>
              <a:t>Implement the following expression using </a:t>
            </a:r>
            <a:r>
              <a:rPr lang="en-US" altLang="en-US" sz="2000" b="1" dirty="0">
                <a:latin typeface="+mn-lt"/>
              </a:rPr>
              <a:t>signed 32-bit </a:t>
            </a:r>
            <a:r>
              <a:rPr lang="en-US" altLang="en-US" sz="2000" dirty="0">
                <a:latin typeface="+mn-lt"/>
              </a:rPr>
              <a:t>integers. </a:t>
            </a:r>
          </a:p>
          <a:p>
            <a:pPr marL="342900" indent="-342900" eaLnBrk="1" hangingPunct="1">
              <a:spcBef>
                <a:spcPct val="50000"/>
              </a:spcBef>
              <a:buClrTx/>
              <a:defRPr/>
            </a:pPr>
            <a:r>
              <a:rPr lang="en-US" altLang="en-US" sz="2000" dirty="0">
                <a:latin typeface="+mn-lt"/>
              </a:rPr>
              <a:t>Do not modify any variables other than var3:</a:t>
            </a:r>
          </a:p>
          <a:p>
            <a:pPr eaLnBrk="1" hangingPunct="1">
              <a:spcBef>
                <a:spcPct val="50000"/>
              </a:spcBef>
              <a:buClrTx/>
              <a:buFontTx/>
              <a:buNone/>
              <a:defRPr/>
            </a:pPr>
            <a:r>
              <a:rPr lang="en-US" altLang="en-US" sz="2000" b="1" dirty="0">
                <a:latin typeface="+mn-lt"/>
              </a:rPr>
              <a:t>	            var3 = (var1 * -var2) / (var3 – </a:t>
            </a:r>
            <a:r>
              <a:rPr lang="en-US" altLang="en-US" sz="2000" b="1" dirty="0" err="1">
                <a:latin typeface="+mn-lt"/>
              </a:rPr>
              <a:t>ebx</a:t>
            </a:r>
            <a:r>
              <a:rPr lang="en-US" altLang="en-US" sz="2000" b="1" dirty="0">
                <a:latin typeface="+mn-lt"/>
              </a:rPr>
              <a:t>)</a:t>
            </a:r>
          </a:p>
        </p:txBody>
      </p:sp>
      <p:sp>
        <p:nvSpPr>
          <p:cNvPr id="7" name="Rectangle 2"/>
          <p:cNvSpPr>
            <a:spLocks noGrp="1" noChangeArrowheads="1"/>
          </p:cNvSpPr>
          <p:nvPr>
            <p:ph type="title"/>
          </p:nvPr>
        </p:nvSpPr>
        <p:spPr>
          <a:xfrm>
            <a:off x="1257300" y="1016000"/>
            <a:ext cx="9944100" cy="785143"/>
          </a:xfrm>
        </p:spPr>
        <p:txBody>
          <a:bodyPr>
            <a:normAutofit/>
          </a:bodyPr>
          <a:lstStyle/>
          <a:p>
            <a:pPr eaLnBrk="1" hangingPunct="1">
              <a:defRPr/>
            </a:pPr>
            <a:r>
              <a:rPr lang="en-US" altLang="en-US" sz="4000" b="1" dirty="0">
                <a:solidFill>
                  <a:schemeClr val="accent3"/>
                </a:solidFill>
              </a:rPr>
              <a:t>Unsigned</a:t>
            </a:r>
            <a:r>
              <a:rPr lang="en-US" altLang="en-US" sz="4000" dirty="0"/>
              <a:t> </a:t>
            </a:r>
            <a:r>
              <a:rPr lang="en-US" altLang="en-US" sz="4000" b="1" dirty="0"/>
              <a:t>Arithmetic </a:t>
            </a:r>
            <a:r>
              <a:rPr lang="en-US" altLang="en-US" sz="4000" b="1" dirty="0">
                <a:solidFill>
                  <a:srgbClr val="00B050"/>
                </a:solidFill>
              </a:rPr>
              <a:t>Expressions</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0331" y="3009959"/>
            <a:ext cx="4535587" cy="1390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413" y="4558421"/>
            <a:ext cx="4539505" cy="1608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4709190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b="1" dirty="0"/>
              <a:t>Outline</a:t>
            </a:r>
          </a:p>
        </p:txBody>
      </p:sp>
      <p:sp>
        <p:nvSpPr>
          <p:cNvPr id="6" name="Slide Number Placeholder 5"/>
          <p:cNvSpPr>
            <a:spLocks noGrp="1"/>
          </p:cNvSpPr>
          <p:nvPr>
            <p:ph type="sldNum" sz="quarter" idx="12"/>
          </p:nvPr>
        </p:nvSpPr>
        <p:spPr>
          <a:xfrm>
            <a:off x="5223527" y="6369845"/>
            <a:ext cx="1312025" cy="365125"/>
          </a:xfrm>
        </p:spPr>
        <p:txBody>
          <a:bodyPr/>
          <a:lstStyle/>
          <a:p>
            <a:pPr algn="ctr"/>
            <a:fld id="{755F7E7C-0370-0947-BF7A-78A4B49FB1FE}" type="slidenum">
              <a:rPr lang="en-US" sz="1600" smtClean="0">
                <a:solidFill>
                  <a:schemeClr val="tx1"/>
                </a:solidFill>
              </a:rPr>
              <a:pPr algn="ctr"/>
              <a:t>94</a:t>
            </a:fld>
            <a:endParaRPr lang="en-US" sz="1600">
              <a:solidFill>
                <a:schemeClr val="tx1"/>
              </a:solidFill>
            </a:endParaRPr>
          </a:p>
        </p:txBody>
      </p:sp>
      <p:sp>
        <p:nvSpPr>
          <p:cNvPr id="5" name="Rectangle 3"/>
          <p:cNvSpPr txBox="1">
            <a:spLocks noChangeArrowheads="1"/>
          </p:cNvSpPr>
          <p:nvPr/>
        </p:nvSpPr>
        <p:spPr>
          <a:xfrm>
            <a:off x="1280410" y="2019924"/>
            <a:ext cx="8906578" cy="381125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charset="0"/>
              <a:buChar char="•"/>
              <a:defRPr/>
            </a:pPr>
            <a:r>
              <a:rPr lang="en-US" altLang="en-US" sz="2800" dirty="0">
                <a:solidFill>
                  <a:schemeClr val="tx1"/>
                </a:solidFill>
              </a:rPr>
              <a:t> Shift and Rotate Instructions</a:t>
            </a:r>
          </a:p>
          <a:p>
            <a:pPr>
              <a:buFont typeface="Arial" charset="0"/>
              <a:buChar char="•"/>
              <a:defRPr/>
            </a:pPr>
            <a:r>
              <a:rPr lang="en-US" altLang="en-US" sz="2800" dirty="0"/>
              <a:t> Shift and Rotate Applications</a:t>
            </a:r>
          </a:p>
          <a:p>
            <a:pPr>
              <a:buFont typeface="Arial" charset="0"/>
              <a:buChar char="•"/>
              <a:defRPr/>
            </a:pPr>
            <a:r>
              <a:rPr lang="en-US" altLang="en-US" sz="2800" dirty="0"/>
              <a:t> Multiplication and Division Instructions</a:t>
            </a:r>
          </a:p>
          <a:p>
            <a:pPr>
              <a:buFont typeface="Arial" charset="0"/>
              <a:buChar char="•"/>
              <a:defRPr/>
            </a:pPr>
            <a:r>
              <a:rPr lang="en-US" altLang="en-US" sz="2800" dirty="0">
                <a:solidFill>
                  <a:schemeClr val="bg1">
                    <a:lumMod val="75000"/>
                  </a:schemeClr>
                </a:solidFill>
              </a:rPr>
              <a:t> Extended Addition and Subtraction </a:t>
            </a:r>
            <a:r>
              <a:rPr lang="en-US" altLang="en-US" sz="2800" dirty="0">
                <a:solidFill>
                  <a:srgbClr val="C00000"/>
                </a:solidFill>
              </a:rPr>
              <a:t>See the book</a:t>
            </a:r>
            <a:endParaRPr lang="en-US" altLang="en-US" sz="2800" dirty="0">
              <a:solidFill>
                <a:schemeClr val="bg1">
                  <a:lumMod val="75000"/>
                </a:schemeClr>
              </a:solidFill>
            </a:endParaRPr>
          </a:p>
          <a:p>
            <a:pPr>
              <a:buFont typeface="Arial" charset="0"/>
              <a:buChar char="•"/>
              <a:defRPr/>
            </a:pPr>
            <a:r>
              <a:rPr lang="en-US" altLang="en-US" sz="2800" dirty="0">
                <a:solidFill>
                  <a:schemeClr val="bg1">
                    <a:lumMod val="50000"/>
                  </a:schemeClr>
                </a:solidFill>
              </a:rPr>
              <a:t> ASCII and Unpacked Decimal Arithmetic   </a:t>
            </a:r>
            <a:r>
              <a:rPr lang="en-US" altLang="en-US" sz="2800" dirty="0">
                <a:solidFill>
                  <a:srgbClr val="C00000"/>
                </a:solidFill>
              </a:rPr>
              <a:t>See the book</a:t>
            </a:r>
          </a:p>
          <a:p>
            <a:pPr>
              <a:buFont typeface="Arial" charset="0"/>
              <a:buChar char="•"/>
              <a:defRPr/>
            </a:pPr>
            <a:r>
              <a:rPr lang="en-US" altLang="en-US" sz="2800" dirty="0">
                <a:solidFill>
                  <a:schemeClr val="bg1">
                    <a:lumMod val="50000"/>
                  </a:schemeClr>
                </a:solidFill>
              </a:rPr>
              <a:t> Packed Decimal Arithmetic </a:t>
            </a:r>
            <a:r>
              <a:rPr lang="en-US" altLang="en-US" sz="2800" dirty="0">
                <a:solidFill>
                  <a:srgbClr val="C00000"/>
                </a:solidFill>
              </a:rPr>
              <a:t>See the book</a:t>
            </a:r>
            <a:endParaRPr lang="en-US" altLang="en-US" sz="2800" dirty="0">
              <a:solidFill>
                <a:schemeClr val="bg1">
                  <a:lumMod val="50000"/>
                </a:schemeClr>
              </a:solidFill>
            </a:endParaRPr>
          </a:p>
        </p:txBody>
      </p:sp>
    </p:spTree>
    <p:extLst>
      <p:ext uri="{BB962C8B-B14F-4D97-AF65-F5344CB8AC3E}">
        <p14:creationId xmlns:p14="http://schemas.microsoft.com/office/powerpoint/2010/main" val="17415375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Slide Number Placeholder 3"/>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6A84AF58-2EEA-6146-B0CF-AC53DB795462}" type="slidenum">
              <a:rPr lang="en-US" altLang="en-US" sz="1600">
                <a:latin typeface="Times New Roman" charset="0"/>
              </a:rPr>
              <a:pPr eaLnBrk="1" hangingPunct="1">
                <a:spcBef>
                  <a:spcPct val="0"/>
                </a:spcBef>
                <a:buClrTx/>
                <a:buFontTx/>
                <a:buNone/>
                <a:defRPr/>
              </a:pPr>
              <a:t>95</a:t>
            </a:fld>
            <a:endParaRPr lang="en-US" altLang="en-US" sz="1600">
              <a:latin typeface="Times New Roman" charset="0"/>
            </a:endParaRPr>
          </a:p>
        </p:txBody>
      </p:sp>
      <p:sp>
        <p:nvSpPr>
          <p:cNvPr id="7" name="Rectangle 2"/>
          <p:cNvSpPr>
            <a:spLocks noGrp="1" noChangeArrowheads="1"/>
          </p:cNvSpPr>
          <p:nvPr>
            <p:ph type="title"/>
          </p:nvPr>
        </p:nvSpPr>
        <p:spPr>
          <a:xfrm>
            <a:off x="1125537" y="1030288"/>
            <a:ext cx="9944100" cy="785143"/>
          </a:xfrm>
        </p:spPr>
        <p:txBody>
          <a:bodyPr>
            <a:normAutofit/>
          </a:bodyPr>
          <a:lstStyle/>
          <a:p>
            <a:pPr>
              <a:defRPr/>
            </a:pPr>
            <a:r>
              <a:rPr lang="en-US" altLang="en-US" sz="4000" b="1" dirty="0">
                <a:solidFill>
                  <a:schemeClr val="accent3"/>
                </a:solidFill>
              </a:rPr>
              <a:t> </a:t>
            </a:r>
            <a:r>
              <a:rPr lang="en-US" altLang="en-US" sz="4000" b="1" dirty="0">
                <a:solidFill>
                  <a:schemeClr val="tx1"/>
                </a:solidFill>
              </a:rPr>
              <a:t>Extended</a:t>
            </a:r>
            <a:r>
              <a:rPr lang="en-US" altLang="en-US" sz="4000" b="1" dirty="0">
                <a:solidFill>
                  <a:schemeClr val="accent3"/>
                </a:solidFill>
              </a:rPr>
              <a:t> Addition </a:t>
            </a:r>
            <a:r>
              <a:rPr lang="en-US" altLang="en-US" sz="4000" b="1" dirty="0">
                <a:solidFill>
                  <a:schemeClr val="tx1"/>
                </a:solidFill>
              </a:rPr>
              <a:t>and</a:t>
            </a:r>
            <a:r>
              <a:rPr lang="en-US" altLang="en-US" sz="4000" b="1" dirty="0">
                <a:solidFill>
                  <a:schemeClr val="accent3"/>
                </a:solidFill>
              </a:rPr>
              <a:t> Subtraction</a:t>
            </a:r>
          </a:p>
        </p:txBody>
      </p:sp>
      <p:sp>
        <p:nvSpPr>
          <p:cNvPr id="2" name="Rectangle 1"/>
          <p:cNvSpPr/>
          <p:nvPr/>
        </p:nvSpPr>
        <p:spPr>
          <a:xfrm>
            <a:off x="1262057" y="1874788"/>
            <a:ext cx="9807580" cy="4662815"/>
          </a:xfrm>
          <a:prstGeom prst="rect">
            <a:avLst/>
          </a:prstGeom>
        </p:spPr>
        <p:txBody>
          <a:bodyPr wrap="square">
            <a:spAutoFit/>
          </a:bodyPr>
          <a:lstStyle/>
          <a:p>
            <a:pPr marL="285750" indent="-285750">
              <a:lnSpc>
                <a:spcPct val="150000"/>
              </a:lnSpc>
              <a:buFont typeface="Arial" charset="0"/>
              <a:buChar char="•"/>
            </a:pPr>
            <a:r>
              <a:rPr lang="en-US" b="1" dirty="0">
                <a:solidFill>
                  <a:srgbClr val="2F2A2B"/>
                </a:solidFill>
              </a:rPr>
              <a:t>Extended precision</a:t>
            </a:r>
            <a:r>
              <a:rPr lang="en-US" dirty="0">
                <a:solidFill>
                  <a:srgbClr val="2F2A2B"/>
                </a:solidFill>
              </a:rPr>
              <a:t> </a:t>
            </a:r>
            <a:r>
              <a:rPr lang="en-US" b="1" dirty="0">
                <a:solidFill>
                  <a:schemeClr val="accent3"/>
                </a:solidFill>
              </a:rPr>
              <a:t>addition and subtraction </a:t>
            </a:r>
            <a:r>
              <a:rPr lang="en-US" dirty="0">
                <a:solidFill>
                  <a:srgbClr val="2F2A2B"/>
                </a:solidFill>
              </a:rPr>
              <a:t>is the technique of </a:t>
            </a:r>
          </a:p>
          <a:p>
            <a:pPr marL="742950" lvl="1" indent="-285750">
              <a:lnSpc>
                <a:spcPct val="150000"/>
              </a:lnSpc>
              <a:buFont typeface="Courier New" charset="0"/>
              <a:buChar char="o"/>
            </a:pPr>
            <a:r>
              <a:rPr lang="en-US" b="1" dirty="0">
                <a:solidFill>
                  <a:srgbClr val="2F2A2B"/>
                </a:solidFill>
              </a:rPr>
              <a:t>adding</a:t>
            </a:r>
            <a:r>
              <a:rPr lang="en-US" dirty="0">
                <a:solidFill>
                  <a:srgbClr val="2F2A2B"/>
                </a:solidFill>
              </a:rPr>
              <a:t> and </a:t>
            </a:r>
            <a:r>
              <a:rPr lang="en-US" b="1" dirty="0">
                <a:solidFill>
                  <a:srgbClr val="2F2A2B"/>
                </a:solidFill>
              </a:rPr>
              <a:t>subtracting</a:t>
            </a:r>
            <a:r>
              <a:rPr lang="en-US" dirty="0">
                <a:solidFill>
                  <a:srgbClr val="2F2A2B"/>
                </a:solidFill>
              </a:rPr>
              <a:t> numbers having </a:t>
            </a:r>
            <a:r>
              <a:rPr lang="en-US" b="1" dirty="0">
                <a:solidFill>
                  <a:srgbClr val="C00000"/>
                </a:solidFill>
              </a:rPr>
              <a:t>an almost unlimited size</a:t>
            </a:r>
          </a:p>
          <a:p>
            <a:pPr marL="742950" lvl="1" indent="-285750">
              <a:lnSpc>
                <a:spcPct val="150000"/>
              </a:lnSpc>
              <a:buFont typeface="Courier New" charset="0"/>
              <a:buChar char="o"/>
            </a:pPr>
            <a:endParaRPr lang="en-US" b="1" dirty="0">
              <a:solidFill>
                <a:srgbClr val="C00000"/>
              </a:solidFill>
            </a:endParaRPr>
          </a:p>
          <a:p>
            <a:pPr lvl="1">
              <a:lnSpc>
                <a:spcPct val="150000"/>
              </a:lnSpc>
            </a:pPr>
            <a:r>
              <a:rPr lang="en-US" b="1" dirty="0">
                <a:solidFill>
                  <a:srgbClr val="C00000"/>
                </a:solidFill>
              </a:rPr>
              <a:t> </a:t>
            </a:r>
          </a:p>
          <a:p>
            <a:pPr marL="742950" lvl="1" indent="-285750">
              <a:lnSpc>
                <a:spcPct val="150000"/>
              </a:lnSpc>
              <a:buFont typeface="Courier New" charset="0"/>
              <a:buChar char="o"/>
            </a:pPr>
            <a:endParaRPr lang="en-US" b="1" dirty="0">
              <a:solidFill>
                <a:srgbClr val="C00000"/>
              </a:solidFill>
            </a:endParaRPr>
          </a:p>
          <a:p>
            <a:pPr marL="742950" lvl="1" indent="-285750">
              <a:lnSpc>
                <a:spcPct val="150000"/>
              </a:lnSpc>
              <a:buFont typeface="Courier New" charset="0"/>
              <a:buChar char="o"/>
            </a:pPr>
            <a:r>
              <a:rPr lang="en-US" dirty="0">
                <a:solidFill>
                  <a:srgbClr val="2F2A2B"/>
                </a:solidFill>
              </a:rPr>
              <a:t>In assembly language, the </a:t>
            </a:r>
            <a:r>
              <a:rPr lang="en-US" b="1" dirty="0">
                <a:solidFill>
                  <a:schemeClr val="accent3"/>
                </a:solidFill>
              </a:rPr>
              <a:t>ADC</a:t>
            </a:r>
            <a:r>
              <a:rPr lang="en-US" dirty="0">
                <a:solidFill>
                  <a:srgbClr val="2F2A2B"/>
                </a:solidFill>
              </a:rPr>
              <a:t> instruction is well suited to this type of operation</a:t>
            </a:r>
          </a:p>
          <a:p>
            <a:pPr marL="285750" indent="-285750">
              <a:lnSpc>
                <a:spcPct val="150000"/>
              </a:lnSpc>
              <a:buFont typeface="Arial" charset="0"/>
              <a:buChar char="•"/>
            </a:pPr>
            <a:r>
              <a:rPr lang="en-US" dirty="0">
                <a:solidFill>
                  <a:srgbClr val="2F2A2B"/>
                </a:solidFill>
                <a:effectLst/>
              </a:rPr>
              <a:t>How about subtraction?</a:t>
            </a:r>
          </a:p>
          <a:p>
            <a:pPr marL="285750" indent="-285750">
              <a:lnSpc>
                <a:spcPct val="150000"/>
              </a:lnSpc>
              <a:buFont typeface="Arial" charset="0"/>
              <a:buChar char="•"/>
            </a:pPr>
            <a:endParaRPr lang="en-US" dirty="0">
              <a:solidFill>
                <a:srgbClr val="2F2A2B"/>
              </a:solidFill>
            </a:endParaRPr>
          </a:p>
          <a:p>
            <a:pPr marL="285750" indent="-285750">
              <a:lnSpc>
                <a:spcPct val="150000"/>
              </a:lnSpc>
              <a:buFont typeface="Arial" charset="0"/>
              <a:buChar char="•"/>
            </a:pPr>
            <a:endParaRPr lang="en-US" dirty="0">
              <a:solidFill>
                <a:srgbClr val="2F2A2B"/>
              </a:solidFill>
              <a:effectLst/>
            </a:endParaRPr>
          </a:p>
          <a:p>
            <a:pPr marL="742950" lvl="2" indent="-285750">
              <a:lnSpc>
                <a:spcPct val="150000"/>
              </a:lnSpc>
              <a:buFont typeface="Courier New" charset="0"/>
              <a:buChar char="o"/>
            </a:pPr>
            <a:r>
              <a:rPr lang="en-US" dirty="0">
                <a:solidFill>
                  <a:srgbClr val="2F2A2B"/>
                </a:solidFill>
              </a:rPr>
              <a:t>the </a:t>
            </a:r>
            <a:r>
              <a:rPr lang="en-US" b="1" dirty="0">
                <a:solidFill>
                  <a:schemeClr val="accent3"/>
                </a:solidFill>
              </a:rPr>
              <a:t>SBB </a:t>
            </a:r>
            <a:r>
              <a:rPr lang="en-US" dirty="0">
                <a:solidFill>
                  <a:srgbClr val="2F2A2B"/>
                </a:solidFill>
              </a:rPr>
              <a:t>instruction is well suited to this type of operation</a:t>
            </a:r>
          </a:p>
          <a:p>
            <a:pPr marL="285750" indent="-285750">
              <a:lnSpc>
                <a:spcPct val="150000"/>
              </a:lnSpc>
              <a:buFont typeface="Arial" charset="0"/>
              <a:buChar char="•"/>
            </a:pPr>
            <a:endParaRPr lang="en-US" dirty="0">
              <a:solidFill>
                <a:srgbClr val="2F2A2B"/>
              </a:solidFill>
              <a:effectLst/>
            </a:endParaRPr>
          </a:p>
        </p:txBody>
      </p:sp>
      <p:sp>
        <p:nvSpPr>
          <p:cNvPr id="3" name="Rectangle 2"/>
          <p:cNvSpPr/>
          <p:nvPr/>
        </p:nvSpPr>
        <p:spPr>
          <a:xfrm>
            <a:off x="3276600" y="2881610"/>
            <a:ext cx="6096000" cy="738664"/>
          </a:xfrm>
          <a:prstGeom prst="rect">
            <a:avLst/>
          </a:prstGeom>
        </p:spPr>
        <p:txBody>
          <a:bodyPr>
            <a:spAutoFit/>
          </a:bodyPr>
          <a:lstStyle/>
          <a:p>
            <a:r>
              <a:rPr lang="en-US" dirty="0" err="1"/>
              <a:t>mov</a:t>
            </a:r>
            <a:r>
              <a:rPr lang="en-US" dirty="0"/>
              <a:t> al,</a:t>
            </a:r>
            <a:r>
              <a:rPr lang="en-US" dirty="0">
                <a:solidFill>
                  <a:srgbClr val="C00000"/>
                </a:solidFill>
              </a:rPr>
              <a:t>0</a:t>
            </a:r>
            <a:r>
              <a:rPr lang="en-US" dirty="0"/>
              <a:t>FFh</a:t>
            </a:r>
          </a:p>
          <a:p>
            <a:r>
              <a:rPr lang="en-US" dirty="0">
                <a:solidFill>
                  <a:schemeClr val="accent3"/>
                </a:solidFill>
              </a:rPr>
              <a:t>add</a:t>
            </a:r>
            <a:r>
              <a:rPr lang="en-US" dirty="0"/>
              <a:t> al,</a:t>
            </a:r>
            <a:r>
              <a:rPr lang="en-US" dirty="0">
                <a:solidFill>
                  <a:srgbClr val="C00000"/>
                </a:solidFill>
              </a:rPr>
              <a:t>0</a:t>
            </a:r>
            <a:r>
              <a:rPr lang="en-US" dirty="0"/>
              <a:t>FFh            ; AL = </a:t>
            </a:r>
            <a:r>
              <a:rPr lang="en-US" dirty="0" err="1"/>
              <a:t>FEh</a:t>
            </a:r>
            <a:r>
              <a:rPr lang="en-US" dirty="0"/>
              <a:t>   </a:t>
            </a:r>
            <a:r>
              <a:rPr lang="en-US" sz="2400" dirty="0"/>
              <a:t>🙄</a:t>
            </a:r>
          </a:p>
        </p:txBody>
      </p:sp>
      <p:sp>
        <p:nvSpPr>
          <p:cNvPr id="4" name="Rectangle 3"/>
          <p:cNvSpPr/>
          <p:nvPr/>
        </p:nvSpPr>
        <p:spPr>
          <a:xfrm>
            <a:off x="3476625" y="4934966"/>
            <a:ext cx="6096000" cy="646331"/>
          </a:xfrm>
          <a:prstGeom prst="rect">
            <a:avLst/>
          </a:prstGeom>
        </p:spPr>
        <p:txBody>
          <a:bodyPr>
            <a:spAutoFit/>
          </a:bodyPr>
          <a:lstStyle/>
          <a:p>
            <a:r>
              <a:rPr lang="en-US" dirty="0" err="1">
                <a:solidFill>
                  <a:srgbClr val="2F2A2B"/>
                </a:solidFill>
              </a:rPr>
              <a:t>mov</a:t>
            </a:r>
            <a:r>
              <a:rPr lang="en-US" dirty="0">
                <a:solidFill>
                  <a:srgbClr val="2F2A2B"/>
                </a:solidFill>
              </a:rPr>
              <a:t> eax,1</a:t>
            </a:r>
          </a:p>
          <a:p>
            <a:r>
              <a:rPr lang="en-US" dirty="0">
                <a:solidFill>
                  <a:schemeClr val="accent3"/>
                </a:solidFill>
              </a:rPr>
              <a:t>sub</a:t>
            </a:r>
            <a:r>
              <a:rPr lang="en-US" dirty="0">
                <a:solidFill>
                  <a:srgbClr val="2F2A2B"/>
                </a:solidFill>
              </a:rPr>
              <a:t> eax,2           ;EAX= ?    </a:t>
            </a:r>
            <a:endParaRPr lang="en-US" dirty="0">
              <a:solidFill>
                <a:srgbClr val="2F2A2B"/>
              </a:solidFill>
              <a:effectLst/>
            </a:endParaRPr>
          </a:p>
        </p:txBody>
      </p:sp>
    </p:spTree>
    <p:extLst>
      <p:ext uri="{BB962C8B-B14F-4D97-AF65-F5344CB8AC3E}">
        <p14:creationId xmlns:p14="http://schemas.microsoft.com/office/powerpoint/2010/main" val="560418227"/>
      </p:ext>
    </p:extLst>
  </p:cSld>
  <p:clrMapOvr>
    <a:masterClrMapping/>
  </p:clrMapOvr>
</p:sld>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111092</TotalTime>
  <Words>5563</Words>
  <Application>Microsoft Macintosh PowerPoint</Application>
  <PresentationFormat>Widescreen</PresentationFormat>
  <Paragraphs>846</Paragraphs>
  <Slides>94</Slides>
  <Notes>20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94</vt:i4>
      </vt:variant>
    </vt:vector>
  </HeadingPairs>
  <TitlesOfParts>
    <vt:vector size="103" baseType="lpstr">
      <vt:lpstr>Arial</vt:lpstr>
      <vt:lpstr>Calibri</vt:lpstr>
      <vt:lpstr>Calibri Light</vt:lpstr>
      <vt:lpstr>Courier New</vt:lpstr>
      <vt:lpstr>Helvetica</vt:lpstr>
      <vt:lpstr>Times New Roman</vt:lpstr>
      <vt:lpstr>Wingdings</vt:lpstr>
      <vt:lpstr>Retrospect</vt:lpstr>
      <vt:lpstr>VISIO</vt:lpstr>
      <vt:lpstr>CSC 3210 Computer Organization and Programming</vt:lpstr>
      <vt:lpstr>Outline</vt:lpstr>
      <vt:lpstr>Shift and Rotate Instructions</vt:lpstr>
      <vt:lpstr>Shift and Rotate Instructions</vt:lpstr>
      <vt:lpstr>Logical Shift</vt:lpstr>
      <vt:lpstr>Arithmetic Shift</vt:lpstr>
      <vt:lpstr>PowerPoint Presentation</vt:lpstr>
      <vt:lpstr>PowerPoint Presentation</vt:lpstr>
      <vt:lpstr>Shift and Rotate Instructions</vt:lpstr>
      <vt:lpstr>SHL Instruction</vt:lpstr>
      <vt:lpstr>PowerPoint Presentation</vt:lpstr>
      <vt:lpstr>SHL Instruction</vt:lpstr>
      <vt:lpstr>SHL Instruction</vt:lpstr>
      <vt:lpstr>SHL Instruction</vt:lpstr>
      <vt:lpstr>Shift and Rotate Instructions</vt:lpstr>
      <vt:lpstr>SHR Instruction</vt:lpstr>
      <vt:lpstr>SHR Instruction</vt:lpstr>
      <vt:lpstr>SHR Instruction</vt:lpstr>
      <vt:lpstr>Shift and Rotate Instructions</vt:lpstr>
      <vt:lpstr>SAL Instruction</vt:lpstr>
      <vt:lpstr>SAR Instruction</vt:lpstr>
      <vt:lpstr>SAR Instruction</vt:lpstr>
      <vt:lpstr>Application</vt:lpstr>
      <vt:lpstr>Shift and Rotate Instructions</vt:lpstr>
      <vt:lpstr>ROL Instruction</vt:lpstr>
      <vt:lpstr>PowerPoint Presentation</vt:lpstr>
      <vt:lpstr>ROL Instruction</vt:lpstr>
      <vt:lpstr>ROL Instruction</vt:lpstr>
      <vt:lpstr>ROL Instruction</vt:lpstr>
      <vt:lpstr>Shift and Rotate Instructions</vt:lpstr>
      <vt:lpstr>ROR Instruction</vt:lpstr>
      <vt:lpstr>ROR Instruction</vt:lpstr>
      <vt:lpstr>ROR Instruction</vt:lpstr>
      <vt:lpstr>Application</vt:lpstr>
      <vt:lpstr>Shift and Rotate Instructions</vt:lpstr>
      <vt:lpstr>RCL Instruction</vt:lpstr>
      <vt:lpstr>PowerPoint Presentation</vt:lpstr>
      <vt:lpstr>RCR Instruction</vt:lpstr>
      <vt:lpstr>Application</vt:lpstr>
      <vt:lpstr>Shift and Rotate Instructions</vt:lpstr>
      <vt:lpstr>Outline</vt:lpstr>
      <vt:lpstr>Multiplication and Division Instructions</vt:lpstr>
      <vt:lpstr>MUL Instruction</vt:lpstr>
      <vt:lpstr>PowerPoint Presentation</vt:lpstr>
      <vt:lpstr>MUL Instruction</vt:lpstr>
      <vt:lpstr>MUL Instruction</vt:lpstr>
      <vt:lpstr>MUL: Example1</vt:lpstr>
      <vt:lpstr>MUL: Example2</vt:lpstr>
      <vt:lpstr>MUL: Example3</vt:lpstr>
      <vt:lpstr>MUL: Example4</vt:lpstr>
      <vt:lpstr>Multiplication and Division Instructions</vt:lpstr>
      <vt:lpstr>IMUL Instruction</vt:lpstr>
      <vt:lpstr>IMUL Instruction</vt:lpstr>
      <vt:lpstr>IMUL Instruction</vt:lpstr>
      <vt:lpstr>IMUL Instruction</vt:lpstr>
      <vt:lpstr>IMUL Instruction</vt:lpstr>
      <vt:lpstr>IMUL Instruction</vt:lpstr>
      <vt:lpstr>IMUL: Example1</vt:lpstr>
      <vt:lpstr>IMUL: Example2</vt:lpstr>
      <vt:lpstr>IMUL: Example3</vt:lpstr>
      <vt:lpstr>IMUL: Example4</vt:lpstr>
      <vt:lpstr>IMUL: Example5</vt:lpstr>
      <vt:lpstr>IMUL: Example6</vt:lpstr>
      <vt:lpstr>Multiplication and Division Instructions</vt:lpstr>
      <vt:lpstr>DIV Instruction</vt:lpstr>
      <vt:lpstr>DIV Instruction</vt:lpstr>
      <vt:lpstr>DIV: Example1</vt:lpstr>
      <vt:lpstr>DIV: Example2</vt:lpstr>
      <vt:lpstr>DIV: Example3</vt:lpstr>
      <vt:lpstr>DIV: Example4</vt:lpstr>
      <vt:lpstr>DIV: Example5</vt:lpstr>
      <vt:lpstr>DIV: Division by Zero</vt:lpstr>
      <vt:lpstr>Multiplication and Division Instructions</vt:lpstr>
      <vt:lpstr>Signed Integer Division (IDIV)</vt:lpstr>
      <vt:lpstr>CBW, CWD, CDQ Instructions</vt:lpstr>
      <vt:lpstr>IDIV Instruction</vt:lpstr>
      <vt:lpstr>IDIV Examples</vt:lpstr>
      <vt:lpstr>IDIV Examples</vt:lpstr>
      <vt:lpstr>Unsigned Arithmetic Expressions</vt:lpstr>
      <vt:lpstr>Unsigned Arithmetic Expressions</vt:lpstr>
      <vt:lpstr>Unsigned Arithmetic Expressions</vt:lpstr>
      <vt:lpstr>PowerPoint Presentation</vt:lpstr>
      <vt:lpstr>PowerPoint Presentation</vt:lpstr>
      <vt:lpstr>Unsigned Arithmetic Expressions</vt:lpstr>
      <vt:lpstr>PowerPoint Presentation</vt:lpstr>
      <vt:lpstr>Unsigned Arithmetic Expressions</vt:lpstr>
      <vt:lpstr>PowerPoint Presentation</vt:lpstr>
      <vt:lpstr>PowerPoint Presentation</vt:lpstr>
      <vt:lpstr>PowerPoint Presentation</vt:lpstr>
      <vt:lpstr>Unsigned Arithmetic Expressions</vt:lpstr>
      <vt:lpstr>PowerPoint Presentation</vt:lpstr>
      <vt:lpstr>Unsigned Arithmetic Expressions</vt:lpstr>
      <vt:lpstr>Outline</vt:lpstr>
      <vt:lpstr> Extended Addition and Subtraction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 3210 Computer Organization and Programming</dc:title>
  <dc:creator>Mussa,Awad</dc:creator>
  <cp:lastModifiedBy>Microsoft Office User</cp:lastModifiedBy>
  <cp:revision>2802</cp:revision>
  <cp:lastPrinted>2017-10-26T02:58:34Z</cp:lastPrinted>
  <dcterms:created xsi:type="dcterms:W3CDTF">2016-08-11T20:34:21Z</dcterms:created>
  <dcterms:modified xsi:type="dcterms:W3CDTF">2022-04-05T14:50:12Z</dcterms:modified>
</cp:coreProperties>
</file>